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</p:sldIdLst>
  <p:sldSz cx="18288000" cy="10287000"/>
  <p:notesSz cx="6858000" cy="9144000"/>
  <p:embeddedFontLst>
    <p:embeddedFont>
      <p:font typeface="Lucidity Expand" panose="020B0604020202020204" charset="-18"/>
      <p:regular r:id="rId12"/>
    </p:embeddedFont>
    <p:embeddedFont>
      <p:font typeface="Telegraf" panose="020B0604020202020204" charset="0"/>
      <p:regular r:id="rId13"/>
    </p:embeddedFont>
    <p:embeddedFont>
      <p:font typeface="Telegraf Bold" panose="020B0604020202020204" charset="0"/>
      <p:regular r:id="rId14"/>
    </p:embeddedFont>
    <p:embeddedFont>
      <p:font typeface="Telegraf Bold Bold" panose="020B0604020202020204" charset="0"/>
      <p:regular r:id="rId15"/>
    </p:embeddedFont>
    <p:embeddedFont>
      <p:font typeface="Telegraf Medium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485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file:///C:\Program%20Files\Inknoe%20ClassPoint%202\Images\mc_blue.png" TargetMode="External"/><Relationship Id="rId3" Type="http://schemas.openxmlformats.org/officeDocument/2006/relationships/image" Target="../media/image27.jpe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file:///C:\Program%20Files\Inknoe%20ClassPoint%202\Images\mc_green.png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C:\Program%20Files\Inknoe%20ClassPoint%202\Images\mc_green.png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file:///C:\Program%20Files\Inknoe%20ClassPoint%202\Images\mc_blue.png" TargetMode="External"/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file:///C:\Program%20Files\Inknoe%20ClassPoint%202\Images\mc_blue.png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image" Target="file:///C:\Program%20Files\Inknoe%20ClassPoint%202\Images\mc_blue.pn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file:///C:\Program%20Files\Inknoe%20ClassPoint%202\Images\mc_blue.png" TargetMode="External"/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file:///C:\Program%20Files\Inknoe%20ClassPoint%202\Images\mc_blue.png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0757" y="-198279"/>
            <a:ext cx="17864000" cy="9889181"/>
            <a:chOff x="0" y="0"/>
            <a:chExt cx="227861245" cy="1261397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861242" cy="126139786"/>
            </a:xfrm>
            <a:custGeom>
              <a:avLst/>
              <a:gdLst/>
              <a:ahLst/>
              <a:cxnLst/>
              <a:rect l="l" t="t" r="r" b="b"/>
              <a:pathLst>
                <a:path w="227861242" h="126139786">
                  <a:moveTo>
                    <a:pt x="227635197" y="0"/>
                  </a:moveTo>
                  <a:lnTo>
                    <a:pt x="0" y="0"/>
                  </a:lnTo>
                  <a:lnTo>
                    <a:pt x="0" y="126139786"/>
                  </a:lnTo>
                  <a:lnTo>
                    <a:pt x="227861242" y="126139786"/>
                  </a:lnTo>
                  <a:lnTo>
                    <a:pt x="227861242" y="0"/>
                  </a:lnTo>
                  <a:lnTo>
                    <a:pt x="227635197" y="0"/>
                  </a:lnTo>
                  <a:close/>
                  <a:moveTo>
                    <a:pt x="227635197" y="125913728"/>
                  </a:moveTo>
                  <a:lnTo>
                    <a:pt x="228600" y="125913728"/>
                  </a:lnTo>
                  <a:lnTo>
                    <a:pt x="228600" y="228600"/>
                  </a:lnTo>
                  <a:lnTo>
                    <a:pt x="227635197" y="228600"/>
                  </a:lnTo>
                  <a:lnTo>
                    <a:pt x="227635197" y="1259137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6219709">
            <a:off x="15454377" y="-1236126"/>
            <a:ext cx="6472118" cy="38185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231349">
            <a:off x="433411" y="7680972"/>
            <a:ext cx="4534489" cy="521205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3186116"/>
            <a:ext cx="12459369" cy="2990847"/>
            <a:chOff x="0" y="0"/>
            <a:chExt cx="16612492" cy="3987795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16612492" cy="3039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99"/>
                </a:lnSpc>
              </a:pPr>
              <a:r>
                <a:rPr lang="en-US" sz="6999">
                  <a:solidFill>
                    <a:srgbClr val="ECC6FF"/>
                  </a:solidFill>
                  <a:latin typeface="Lucidity Expand"/>
                </a:rPr>
                <a:t>Metaverse</a:t>
              </a:r>
            </a:p>
            <a:p>
              <a:pPr>
                <a:lnSpc>
                  <a:spcPts val="9099"/>
                </a:lnSpc>
              </a:pPr>
              <a:r>
                <a:rPr lang="en-US" sz="6999">
                  <a:solidFill>
                    <a:srgbClr val="ECC6FF"/>
                  </a:solidFill>
                  <a:latin typeface="Lucidity Expand"/>
                </a:rPr>
                <a:t>Quiz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273420"/>
              <a:ext cx="16612492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Telegraf Medium"/>
                </a:rPr>
                <a:t>How much do you know about the metaverse?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l="43595"/>
          <a:stretch>
            <a:fillRect/>
          </a:stretch>
        </p:blipFill>
        <p:spPr>
          <a:xfrm>
            <a:off x="10375641" y="2057400"/>
            <a:ext cx="825214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b="62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42326" y="1614355"/>
            <a:ext cx="12603348" cy="1773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ECC6FF"/>
                </a:solidFill>
                <a:latin typeface="Telegraf Bold"/>
              </a:rPr>
              <a:t>What are some things you could see or do in the metaverse?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64751" y="5098726"/>
            <a:ext cx="4900546" cy="1163058"/>
            <a:chOff x="0" y="0"/>
            <a:chExt cx="15154709" cy="3596703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15009930" cy="3451923"/>
            </a:xfrm>
            <a:custGeom>
              <a:avLst/>
              <a:gdLst/>
              <a:ahLst/>
              <a:cxnLst/>
              <a:rect l="l" t="t" r="r" b="b"/>
              <a:pathLst>
                <a:path w="15009930" h="3451923">
                  <a:moveTo>
                    <a:pt x="0" y="0"/>
                  </a:moveTo>
                  <a:lnTo>
                    <a:pt x="15009930" y="0"/>
                  </a:lnTo>
                  <a:lnTo>
                    <a:pt x="15009930" y="3451923"/>
                  </a:lnTo>
                  <a:lnTo>
                    <a:pt x="0" y="3451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5154709" cy="3596703"/>
            </a:xfrm>
            <a:custGeom>
              <a:avLst/>
              <a:gdLst/>
              <a:ahLst/>
              <a:cxnLst/>
              <a:rect l="l" t="t" r="r" b="b"/>
              <a:pathLst>
                <a:path w="15154709" h="3596703">
                  <a:moveTo>
                    <a:pt x="15009929" y="3451923"/>
                  </a:moveTo>
                  <a:lnTo>
                    <a:pt x="15154709" y="3451923"/>
                  </a:lnTo>
                  <a:lnTo>
                    <a:pt x="15154709" y="3596703"/>
                  </a:lnTo>
                  <a:lnTo>
                    <a:pt x="15009929" y="3596703"/>
                  </a:lnTo>
                  <a:lnTo>
                    <a:pt x="15009929" y="345192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451923"/>
                  </a:lnTo>
                  <a:lnTo>
                    <a:pt x="0" y="3451923"/>
                  </a:lnTo>
                  <a:lnTo>
                    <a:pt x="0" y="144780"/>
                  </a:lnTo>
                  <a:close/>
                  <a:moveTo>
                    <a:pt x="0" y="3451923"/>
                  </a:moveTo>
                  <a:lnTo>
                    <a:pt x="144780" y="3451923"/>
                  </a:lnTo>
                  <a:lnTo>
                    <a:pt x="144780" y="3596703"/>
                  </a:lnTo>
                  <a:lnTo>
                    <a:pt x="0" y="3596703"/>
                  </a:lnTo>
                  <a:lnTo>
                    <a:pt x="0" y="3451923"/>
                  </a:lnTo>
                  <a:close/>
                  <a:moveTo>
                    <a:pt x="15009929" y="144780"/>
                  </a:moveTo>
                  <a:lnTo>
                    <a:pt x="15154709" y="144780"/>
                  </a:lnTo>
                  <a:lnTo>
                    <a:pt x="15154709" y="3451923"/>
                  </a:lnTo>
                  <a:lnTo>
                    <a:pt x="15009929" y="3451923"/>
                  </a:lnTo>
                  <a:lnTo>
                    <a:pt x="15009929" y="144780"/>
                  </a:lnTo>
                  <a:close/>
                  <a:moveTo>
                    <a:pt x="144780" y="3451923"/>
                  </a:moveTo>
                  <a:lnTo>
                    <a:pt x="15009929" y="3451923"/>
                  </a:lnTo>
                  <a:lnTo>
                    <a:pt x="15009929" y="3596703"/>
                  </a:lnTo>
                  <a:lnTo>
                    <a:pt x="144780" y="3596703"/>
                  </a:lnTo>
                  <a:lnTo>
                    <a:pt x="144780" y="3451923"/>
                  </a:lnTo>
                  <a:close/>
                  <a:moveTo>
                    <a:pt x="15009929" y="0"/>
                  </a:moveTo>
                  <a:lnTo>
                    <a:pt x="15154709" y="0"/>
                  </a:lnTo>
                  <a:lnTo>
                    <a:pt x="15154709" y="144780"/>
                  </a:lnTo>
                  <a:lnTo>
                    <a:pt x="15009929" y="144780"/>
                  </a:lnTo>
                  <a:lnTo>
                    <a:pt x="150099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009929" y="0"/>
                  </a:lnTo>
                  <a:lnTo>
                    <a:pt x="150099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839686" y="5257444"/>
            <a:ext cx="4542524" cy="111972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5497262"/>
            <a:ext cx="4138408" cy="49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191919"/>
                </a:solidFill>
                <a:latin typeface="Telegraf"/>
              </a:rPr>
              <a:t>Advertise your company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631429" y="3970772"/>
            <a:ext cx="967190" cy="973125"/>
            <a:chOff x="0" y="0"/>
            <a:chExt cx="1289587" cy="12975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367" r="367"/>
            <a:stretch>
              <a:fillRect/>
            </a:stretch>
          </p:blipFill>
          <p:spPr>
            <a:xfrm>
              <a:off x="0" y="0"/>
              <a:ext cx="1289587" cy="12975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257897" y="277275"/>
              <a:ext cx="77379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191919"/>
                  </a:solidFill>
                  <a:latin typeface="Telegraf Bold Bold"/>
                </a:rPr>
                <a:t>A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69686" y="3970772"/>
            <a:ext cx="967190" cy="973125"/>
            <a:chOff x="0" y="0"/>
            <a:chExt cx="1289587" cy="12975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367" r="367"/>
            <a:stretch>
              <a:fillRect/>
            </a:stretch>
          </p:blipFill>
          <p:spPr>
            <a:xfrm>
              <a:off x="0" y="0"/>
              <a:ext cx="1289587" cy="1297500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257897" y="277275"/>
              <a:ext cx="77379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191919"/>
                  </a:solidFill>
                  <a:latin typeface="Telegraf Bold Bold"/>
                </a:rPr>
                <a:t>B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507942" y="3970772"/>
            <a:ext cx="967190" cy="973125"/>
            <a:chOff x="0" y="0"/>
            <a:chExt cx="1289587" cy="12975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/>
            <a:srcRect l="367" r="367"/>
            <a:stretch>
              <a:fillRect/>
            </a:stretch>
          </p:blipFill>
          <p:spPr>
            <a:xfrm>
              <a:off x="0" y="0"/>
              <a:ext cx="1289587" cy="12975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57897" y="277275"/>
              <a:ext cx="77379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191919"/>
                  </a:solidFill>
                  <a:latin typeface="Telegraf Bold Bold"/>
                </a:rPr>
                <a:t>C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03008" y="5098726"/>
            <a:ext cx="4900546" cy="1163058"/>
            <a:chOff x="0" y="0"/>
            <a:chExt cx="15154709" cy="3596703"/>
          </a:xfrm>
        </p:grpSpPr>
        <p:sp>
          <p:nvSpPr>
            <p:cNvPr id="19" name="Freeform 19"/>
            <p:cNvSpPr/>
            <p:nvPr/>
          </p:nvSpPr>
          <p:spPr>
            <a:xfrm>
              <a:off x="72390" y="72390"/>
              <a:ext cx="15009930" cy="3451923"/>
            </a:xfrm>
            <a:custGeom>
              <a:avLst/>
              <a:gdLst/>
              <a:ahLst/>
              <a:cxnLst/>
              <a:rect l="l" t="t" r="r" b="b"/>
              <a:pathLst>
                <a:path w="15009930" h="3451923">
                  <a:moveTo>
                    <a:pt x="0" y="0"/>
                  </a:moveTo>
                  <a:lnTo>
                    <a:pt x="15009930" y="0"/>
                  </a:lnTo>
                  <a:lnTo>
                    <a:pt x="15009930" y="3451923"/>
                  </a:lnTo>
                  <a:lnTo>
                    <a:pt x="0" y="3451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15154709" cy="3596703"/>
            </a:xfrm>
            <a:custGeom>
              <a:avLst/>
              <a:gdLst/>
              <a:ahLst/>
              <a:cxnLst/>
              <a:rect l="l" t="t" r="r" b="b"/>
              <a:pathLst>
                <a:path w="15154709" h="3596703">
                  <a:moveTo>
                    <a:pt x="15009929" y="3451923"/>
                  </a:moveTo>
                  <a:lnTo>
                    <a:pt x="15154709" y="3451923"/>
                  </a:lnTo>
                  <a:lnTo>
                    <a:pt x="15154709" y="3596703"/>
                  </a:lnTo>
                  <a:lnTo>
                    <a:pt x="15009929" y="3596703"/>
                  </a:lnTo>
                  <a:lnTo>
                    <a:pt x="15009929" y="345192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451923"/>
                  </a:lnTo>
                  <a:lnTo>
                    <a:pt x="0" y="3451923"/>
                  </a:lnTo>
                  <a:lnTo>
                    <a:pt x="0" y="144780"/>
                  </a:lnTo>
                  <a:close/>
                  <a:moveTo>
                    <a:pt x="0" y="3451923"/>
                  </a:moveTo>
                  <a:lnTo>
                    <a:pt x="144780" y="3451923"/>
                  </a:lnTo>
                  <a:lnTo>
                    <a:pt x="144780" y="3596703"/>
                  </a:lnTo>
                  <a:lnTo>
                    <a:pt x="0" y="3596703"/>
                  </a:lnTo>
                  <a:lnTo>
                    <a:pt x="0" y="3451923"/>
                  </a:lnTo>
                  <a:close/>
                  <a:moveTo>
                    <a:pt x="15009929" y="144780"/>
                  </a:moveTo>
                  <a:lnTo>
                    <a:pt x="15154709" y="144780"/>
                  </a:lnTo>
                  <a:lnTo>
                    <a:pt x="15154709" y="3451923"/>
                  </a:lnTo>
                  <a:lnTo>
                    <a:pt x="15009929" y="3451923"/>
                  </a:lnTo>
                  <a:lnTo>
                    <a:pt x="15009929" y="144780"/>
                  </a:lnTo>
                  <a:close/>
                  <a:moveTo>
                    <a:pt x="144780" y="3451923"/>
                  </a:moveTo>
                  <a:lnTo>
                    <a:pt x="15009929" y="3451923"/>
                  </a:lnTo>
                  <a:lnTo>
                    <a:pt x="15009929" y="3596703"/>
                  </a:lnTo>
                  <a:lnTo>
                    <a:pt x="144780" y="3596703"/>
                  </a:lnTo>
                  <a:lnTo>
                    <a:pt x="144780" y="3451923"/>
                  </a:lnTo>
                  <a:close/>
                  <a:moveTo>
                    <a:pt x="15009929" y="0"/>
                  </a:moveTo>
                  <a:lnTo>
                    <a:pt x="15154709" y="0"/>
                  </a:lnTo>
                  <a:lnTo>
                    <a:pt x="15154709" y="144780"/>
                  </a:lnTo>
                  <a:lnTo>
                    <a:pt x="15009929" y="144780"/>
                  </a:lnTo>
                  <a:lnTo>
                    <a:pt x="150099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009929" y="0"/>
                  </a:lnTo>
                  <a:lnTo>
                    <a:pt x="150099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AutoShape 21"/>
          <p:cNvSpPr/>
          <p:nvPr/>
        </p:nvSpPr>
        <p:spPr>
          <a:xfrm>
            <a:off x="6777943" y="5257444"/>
            <a:ext cx="4542524" cy="111972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6980001" y="5537279"/>
            <a:ext cx="4138408" cy="49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191919"/>
                </a:solidFill>
                <a:latin typeface="Telegraf"/>
              </a:rPr>
              <a:t>Explore a new city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578847" y="6595765"/>
            <a:ext cx="967190" cy="973125"/>
            <a:chOff x="0" y="0"/>
            <a:chExt cx="1289587" cy="1297500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4"/>
            <a:srcRect l="367" r="367"/>
            <a:stretch>
              <a:fillRect/>
            </a:stretch>
          </p:blipFill>
          <p:spPr>
            <a:xfrm>
              <a:off x="0" y="0"/>
              <a:ext cx="1289587" cy="1297500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257897" y="277275"/>
              <a:ext cx="77379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191919"/>
                  </a:solidFill>
                  <a:latin typeface="Telegraf Bold Bold"/>
                </a:rPr>
                <a:t>D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607396" y="7673407"/>
            <a:ext cx="4900546" cy="1163058"/>
            <a:chOff x="0" y="0"/>
            <a:chExt cx="15154709" cy="3596703"/>
          </a:xfrm>
        </p:grpSpPr>
        <p:sp>
          <p:nvSpPr>
            <p:cNvPr id="27" name="Freeform 27"/>
            <p:cNvSpPr/>
            <p:nvPr/>
          </p:nvSpPr>
          <p:spPr>
            <a:xfrm>
              <a:off x="72390" y="72390"/>
              <a:ext cx="15009930" cy="3451923"/>
            </a:xfrm>
            <a:custGeom>
              <a:avLst/>
              <a:gdLst/>
              <a:ahLst/>
              <a:cxnLst/>
              <a:rect l="l" t="t" r="r" b="b"/>
              <a:pathLst>
                <a:path w="15009930" h="3451923">
                  <a:moveTo>
                    <a:pt x="0" y="0"/>
                  </a:moveTo>
                  <a:lnTo>
                    <a:pt x="15009930" y="0"/>
                  </a:lnTo>
                  <a:lnTo>
                    <a:pt x="15009930" y="3451923"/>
                  </a:lnTo>
                  <a:lnTo>
                    <a:pt x="0" y="3451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15154709" cy="3596703"/>
            </a:xfrm>
            <a:custGeom>
              <a:avLst/>
              <a:gdLst/>
              <a:ahLst/>
              <a:cxnLst/>
              <a:rect l="l" t="t" r="r" b="b"/>
              <a:pathLst>
                <a:path w="15154709" h="3596703">
                  <a:moveTo>
                    <a:pt x="15009929" y="3451923"/>
                  </a:moveTo>
                  <a:lnTo>
                    <a:pt x="15154709" y="3451923"/>
                  </a:lnTo>
                  <a:lnTo>
                    <a:pt x="15154709" y="3596703"/>
                  </a:lnTo>
                  <a:lnTo>
                    <a:pt x="15009929" y="3596703"/>
                  </a:lnTo>
                  <a:lnTo>
                    <a:pt x="15009929" y="345192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451923"/>
                  </a:lnTo>
                  <a:lnTo>
                    <a:pt x="0" y="3451923"/>
                  </a:lnTo>
                  <a:lnTo>
                    <a:pt x="0" y="144780"/>
                  </a:lnTo>
                  <a:close/>
                  <a:moveTo>
                    <a:pt x="0" y="3451923"/>
                  </a:moveTo>
                  <a:lnTo>
                    <a:pt x="144780" y="3451923"/>
                  </a:lnTo>
                  <a:lnTo>
                    <a:pt x="144780" y="3596703"/>
                  </a:lnTo>
                  <a:lnTo>
                    <a:pt x="0" y="3596703"/>
                  </a:lnTo>
                  <a:lnTo>
                    <a:pt x="0" y="3451923"/>
                  </a:lnTo>
                  <a:close/>
                  <a:moveTo>
                    <a:pt x="15009929" y="144780"/>
                  </a:moveTo>
                  <a:lnTo>
                    <a:pt x="15154709" y="144780"/>
                  </a:lnTo>
                  <a:lnTo>
                    <a:pt x="15154709" y="3451923"/>
                  </a:lnTo>
                  <a:lnTo>
                    <a:pt x="15009929" y="3451923"/>
                  </a:lnTo>
                  <a:lnTo>
                    <a:pt x="15009929" y="144780"/>
                  </a:lnTo>
                  <a:close/>
                  <a:moveTo>
                    <a:pt x="144780" y="3451923"/>
                  </a:moveTo>
                  <a:lnTo>
                    <a:pt x="15009929" y="3451923"/>
                  </a:lnTo>
                  <a:lnTo>
                    <a:pt x="15009929" y="3596703"/>
                  </a:lnTo>
                  <a:lnTo>
                    <a:pt x="144780" y="3596703"/>
                  </a:lnTo>
                  <a:lnTo>
                    <a:pt x="144780" y="3451923"/>
                  </a:lnTo>
                  <a:close/>
                  <a:moveTo>
                    <a:pt x="15009929" y="0"/>
                  </a:moveTo>
                  <a:lnTo>
                    <a:pt x="15154709" y="0"/>
                  </a:lnTo>
                  <a:lnTo>
                    <a:pt x="15154709" y="144780"/>
                  </a:lnTo>
                  <a:lnTo>
                    <a:pt x="15009929" y="144780"/>
                  </a:lnTo>
                  <a:lnTo>
                    <a:pt x="150099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009929" y="0"/>
                  </a:lnTo>
                  <a:lnTo>
                    <a:pt x="150099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AutoShape 29"/>
          <p:cNvSpPr/>
          <p:nvPr/>
        </p:nvSpPr>
        <p:spPr>
          <a:xfrm>
            <a:off x="9782331" y="7832125"/>
            <a:ext cx="4542524" cy="111972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1574074" y="6595765"/>
            <a:ext cx="967190" cy="973125"/>
            <a:chOff x="0" y="0"/>
            <a:chExt cx="1289587" cy="1297500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4"/>
            <a:srcRect l="367" r="367"/>
            <a:stretch>
              <a:fillRect/>
            </a:stretch>
          </p:blipFill>
          <p:spPr>
            <a:xfrm>
              <a:off x="0" y="0"/>
              <a:ext cx="1289587" cy="1297500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257897" y="277275"/>
              <a:ext cx="77379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191919"/>
                  </a:solidFill>
                  <a:latin typeface="Telegraf Bold Bold"/>
                </a:rPr>
                <a:t>E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9984389" y="7880830"/>
            <a:ext cx="4138408" cy="902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dirty="0">
                <a:solidFill>
                  <a:srgbClr val="191919"/>
                </a:solidFill>
                <a:latin typeface="Telegraf"/>
              </a:rPr>
              <a:t>Buy and sell physical goods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3612169" y="7673407"/>
            <a:ext cx="4900546" cy="1163058"/>
            <a:chOff x="0" y="0"/>
            <a:chExt cx="15154709" cy="3596703"/>
          </a:xfrm>
        </p:grpSpPr>
        <p:sp>
          <p:nvSpPr>
            <p:cNvPr id="35" name="Freeform 35"/>
            <p:cNvSpPr/>
            <p:nvPr/>
          </p:nvSpPr>
          <p:spPr>
            <a:xfrm>
              <a:off x="72390" y="72390"/>
              <a:ext cx="15009930" cy="3451923"/>
            </a:xfrm>
            <a:custGeom>
              <a:avLst/>
              <a:gdLst/>
              <a:ahLst/>
              <a:cxnLst/>
              <a:rect l="l" t="t" r="r" b="b"/>
              <a:pathLst>
                <a:path w="15009930" h="3451923">
                  <a:moveTo>
                    <a:pt x="0" y="0"/>
                  </a:moveTo>
                  <a:lnTo>
                    <a:pt x="15009930" y="0"/>
                  </a:lnTo>
                  <a:lnTo>
                    <a:pt x="15009930" y="3451923"/>
                  </a:lnTo>
                  <a:lnTo>
                    <a:pt x="0" y="3451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0"/>
              <a:ext cx="15154709" cy="3596703"/>
            </a:xfrm>
            <a:custGeom>
              <a:avLst/>
              <a:gdLst/>
              <a:ahLst/>
              <a:cxnLst/>
              <a:rect l="l" t="t" r="r" b="b"/>
              <a:pathLst>
                <a:path w="15154709" h="3596703">
                  <a:moveTo>
                    <a:pt x="15009929" y="3451923"/>
                  </a:moveTo>
                  <a:lnTo>
                    <a:pt x="15154709" y="3451923"/>
                  </a:lnTo>
                  <a:lnTo>
                    <a:pt x="15154709" y="3596703"/>
                  </a:lnTo>
                  <a:lnTo>
                    <a:pt x="15009929" y="3596703"/>
                  </a:lnTo>
                  <a:lnTo>
                    <a:pt x="15009929" y="345192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451923"/>
                  </a:lnTo>
                  <a:lnTo>
                    <a:pt x="0" y="3451923"/>
                  </a:lnTo>
                  <a:lnTo>
                    <a:pt x="0" y="144780"/>
                  </a:lnTo>
                  <a:close/>
                  <a:moveTo>
                    <a:pt x="0" y="3451923"/>
                  </a:moveTo>
                  <a:lnTo>
                    <a:pt x="144780" y="3451923"/>
                  </a:lnTo>
                  <a:lnTo>
                    <a:pt x="144780" y="3596703"/>
                  </a:lnTo>
                  <a:lnTo>
                    <a:pt x="0" y="3596703"/>
                  </a:lnTo>
                  <a:lnTo>
                    <a:pt x="0" y="3451923"/>
                  </a:lnTo>
                  <a:close/>
                  <a:moveTo>
                    <a:pt x="15009929" y="144780"/>
                  </a:moveTo>
                  <a:lnTo>
                    <a:pt x="15154709" y="144780"/>
                  </a:lnTo>
                  <a:lnTo>
                    <a:pt x="15154709" y="3451923"/>
                  </a:lnTo>
                  <a:lnTo>
                    <a:pt x="15009929" y="3451923"/>
                  </a:lnTo>
                  <a:lnTo>
                    <a:pt x="15009929" y="144780"/>
                  </a:lnTo>
                  <a:close/>
                  <a:moveTo>
                    <a:pt x="144780" y="3451923"/>
                  </a:moveTo>
                  <a:lnTo>
                    <a:pt x="15009929" y="3451923"/>
                  </a:lnTo>
                  <a:lnTo>
                    <a:pt x="15009929" y="3596703"/>
                  </a:lnTo>
                  <a:lnTo>
                    <a:pt x="144780" y="3596703"/>
                  </a:lnTo>
                  <a:lnTo>
                    <a:pt x="144780" y="3451923"/>
                  </a:lnTo>
                  <a:close/>
                  <a:moveTo>
                    <a:pt x="15009929" y="0"/>
                  </a:moveTo>
                  <a:lnTo>
                    <a:pt x="15154709" y="0"/>
                  </a:lnTo>
                  <a:lnTo>
                    <a:pt x="15154709" y="144780"/>
                  </a:lnTo>
                  <a:lnTo>
                    <a:pt x="15009929" y="144780"/>
                  </a:lnTo>
                  <a:lnTo>
                    <a:pt x="150099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009929" y="0"/>
                  </a:lnTo>
                  <a:lnTo>
                    <a:pt x="150099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AutoShape 37"/>
          <p:cNvSpPr/>
          <p:nvPr/>
        </p:nvSpPr>
        <p:spPr>
          <a:xfrm>
            <a:off x="3787104" y="7832125"/>
            <a:ext cx="4542524" cy="111972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3993238" y="8111960"/>
            <a:ext cx="4138408" cy="49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191919"/>
                </a:solidFill>
                <a:latin typeface="Telegraf"/>
              </a:rPr>
              <a:t>Attend a work meeting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2541264" y="5098726"/>
            <a:ext cx="4900546" cy="1163058"/>
            <a:chOff x="0" y="0"/>
            <a:chExt cx="15154709" cy="3596703"/>
          </a:xfrm>
        </p:grpSpPr>
        <p:sp>
          <p:nvSpPr>
            <p:cNvPr id="40" name="Freeform 40"/>
            <p:cNvSpPr/>
            <p:nvPr/>
          </p:nvSpPr>
          <p:spPr>
            <a:xfrm>
              <a:off x="72390" y="72390"/>
              <a:ext cx="15009930" cy="3451923"/>
            </a:xfrm>
            <a:custGeom>
              <a:avLst/>
              <a:gdLst/>
              <a:ahLst/>
              <a:cxnLst/>
              <a:rect l="l" t="t" r="r" b="b"/>
              <a:pathLst>
                <a:path w="15009930" h="3451923">
                  <a:moveTo>
                    <a:pt x="0" y="0"/>
                  </a:moveTo>
                  <a:lnTo>
                    <a:pt x="15009930" y="0"/>
                  </a:lnTo>
                  <a:lnTo>
                    <a:pt x="15009930" y="3451923"/>
                  </a:lnTo>
                  <a:lnTo>
                    <a:pt x="0" y="3451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0" y="0"/>
              <a:ext cx="15154709" cy="3596703"/>
            </a:xfrm>
            <a:custGeom>
              <a:avLst/>
              <a:gdLst/>
              <a:ahLst/>
              <a:cxnLst/>
              <a:rect l="l" t="t" r="r" b="b"/>
              <a:pathLst>
                <a:path w="15154709" h="3596703">
                  <a:moveTo>
                    <a:pt x="15009929" y="3451923"/>
                  </a:moveTo>
                  <a:lnTo>
                    <a:pt x="15154709" y="3451923"/>
                  </a:lnTo>
                  <a:lnTo>
                    <a:pt x="15154709" y="3596703"/>
                  </a:lnTo>
                  <a:lnTo>
                    <a:pt x="15009929" y="3596703"/>
                  </a:lnTo>
                  <a:lnTo>
                    <a:pt x="15009929" y="345192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451923"/>
                  </a:lnTo>
                  <a:lnTo>
                    <a:pt x="0" y="3451923"/>
                  </a:lnTo>
                  <a:lnTo>
                    <a:pt x="0" y="144780"/>
                  </a:lnTo>
                  <a:close/>
                  <a:moveTo>
                    <a:pt x="0" y="3451923"/>
                  </a:moveTo>
                  <a:lnTo>
                    <a:pt x="144780" y="3451923"/>
                  </a:lnTo>
                  <a:lnTo>
                    <a:pt x="144780" y="3596703"/>
                  </a:lnTo>
                  <a:lnTo>
                    <a:pt x="0" y="3596703"/>
                  </a:lnTo>
                  <a:lnTo>
                    <a:pt x="0" y="3451923"/>
                  </a:lnTo>
                  <a:close/>
                  <a:moveTo>
                    <a:pt x="15009929" y="144780"/>
                  </a:moveTo>
                  <a:lnTo>
                    <a:pt x="15154709" y="144780"/>
                  </a:lnTo>
                  <a:lnTo>
                    <a:pt x="15154709" y="3451923"/>
                  </a:lnTo>
                  <a:lnTo>
                    <a:pt x="15009929" y="3451923"/>
                  </a:lnTo>
                  <a:lnTo>
                    <a:pt x="15009929" y="144780"/>
                  </a:lnTo>
                  <a:close/>
                  <a:moveTo>
                    <a:pt x="144780" y="3451923"/>
                  </a:moveTo>
                  <a:lnTo>
                    <a:pt x="15009929" y="3451923"/>
                  </a:lnTo>
                  <a:lnTo>
                    <a:pt x="15009929" y="3596703"/>
                  </a:lnTo>
                  <a:lnTo>
                    <a:pt x="144780" y="3596703"/>
                  </a:lnTo>
                  <a:lnTo>
                    <a:pt x="144780" y="3451923"/>
                  </a:lnTo>
                  <a:close/>
                  <a:moveTo>
                    <a:pt x="15009929" y="0"/>
                  </a:moveTo>
                  <a:lnTo>
                    <a:pt x="15154709" y="0"/>
                  </a:lnTo>
                  <a:lnTo>
                    <a:pt x="15154709" y="144780"/>
                  </a:lnTo>
                  <a:lnTo>
                    <a:pt x="15009929" y="144780"/>
                  </a:lnTo>
                  <a:lnTo>
                    <a:pt x="150099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009929" y="0"/>
                  </a:lnTo>
                  <a:lnTo>
                    <a:pt x="150099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AutoShape 42"/>
          <p:cNvSpPr/>
          <p:nvPr/>
        </p:nvSpPr>
        <p:spPr>
          <a:xfrm>
            <a:off x="12716199" y="5257444"/>
            <a:ext cx="4542524" cy="111972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12922333" y="5537279"/>
            <a:ext cx="4138408" cy="441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dirty="0">
                <a:solidFill>
                  <a:srgbClr val="191919"/>
                </a:solidFill>
                <a:latin typeface="Telegraf"/>
              </a:rPr>
              <a:t>Go to space in real life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871794" y="383391"/>
            <a:ext cx="3582897" cy="3587381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023931">
            <a:off x="-1201511" y="8030865"/>
            <a:ext cx="3732524" cy="3893115"/>
          </a:xfrm>
          <a:prstGeom prst="rect">
            <a:avLst/>
          </a:prstGeom>
        </p:spPr>
      </p:pic>
      <p:pic>
        <p:nvPicPr>
          <p:cNvPr id="51" name="btnInknoeActivityCp2">
            <a:extLst>
              <a:ext uri="{FF2B5EF4-FFF2-40B4-BE49-F238E27FC236}">
                <a16:creationId xmlns:a16="http://schemas.microsoft.com/office/drawing/2014/main" id="{07053979-2259-AC06-B558-B70E353C88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01" y="9212207"/>
            <a:ext cx="2823197" cy="7382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invertebrate, purple, dark, worm&#10;&#10;Description automatically generated">
            <a:extLst>
              <a:ext uri="{FF2B5EF4-FFF2-40B4-BE49-F238E27FC236}">
                <a16:creationId xmlns:a16="http://schemas.microsoft.com/office/drawing/2014/main" id="{B3B446D7-4A36-449D-8655-2C60D4D10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69558" y="-218123"/>
            <a:ext cx="18223141" cy="9889181"/>
            <a:chOff x="0" y="0"/>
            <a:chExt cx="232442220" cy="1261397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442221" cy="126139786"/>
            </a:xfrm>
            <a:custGeom>
              <a:avLst/>
              <a:gdLst/>
              <a:ahLst/>
              <a:cxnLst/>
              <a:rect l="l" t="t" r="r" b="b"/>
              <a:pathLst>
                <a:path w="232442221" h="126139786">
                  <a:moveTo>
                    <a:pt x="232216151" y="0"/>
                  </a:moveTo>
                  <a:lnTo>
                    <a:pt x="0" y="0"/>
                  </a:lnTo>
                  <a:lnTo>
                    <a:pt x="0" y="126139786"/>
                  </a:lnTo>
                  <a:lnTo>
                    <a:pt x="232442221" y="126139786"/>
                  </a:lnTo>
                  <a:lnTo>
                    <a:pt x="232442221" y="0"/>
                  </a:lnTo>
                  <a:lnTo>
                    <a:pt x="232216151" y="0"/>
                  </a:lnTo>
                  <a:close/>
                  <a:moveTo>
                    <a:pt x="232216151" y="125913728"/>
                  </a:moveTo>
                  <a:lnTo>
                    <a:pt x="228600" y="125913728"/>
                  </a:lnTo>
                  <a:lnTo>
                    <a:pt x="228600" y="228600"/>
                  </a:lnTo>
                  <a:lnTo>
                    <a:pt x="232216151" y="228600"/>
                  </a:lnTo>
                  <a:lnTo>
                    <a:pt x="232216151" y="1259137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66070" y="2026550"/>
            <a:ext cx="13116280" cy="1773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ECC6FF"/>
                </a:solidFill>
                <a:latin typeface="Telegraf Bold"/>
              </a:rPr>
              <a:t>Which statement best describes the metaverse?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2139325" y="6397922"/>
            <a:ext cx="3605395" cy="36099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944127" y="-2140022"/>
            <a:ext cx="3460999" cy="36099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904686" y="8802426"/>
            <a:ext cx="3609907" cy="296914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619690" y="5193116"/>
            <a:ext cx="7160229" cy="1709761"/>
            <a:chOff x="0" y="0"/>
            <a:chExt cx="18036243" cy="4306798"/>
          </a:xfrm>
        </p:grpSpPr>
        <p:sp>
          <p:nvSpPr>
            <p:cNvPr id="11" name="Freeform 11"/>
            <p:cNvSpPr/>
            <p:nvPr/>
          </p:nvSpPr>
          <p:spPr>
            <a:xfrm>
              <a:off x="72390" y="72390"/>
              <a:ext cx="17891464" cy="4162018"/>
            </a:xfrm>
            <a:custGeom>
              <a:avLst/>
              <a:gdLst/>
              <a:ahLst/>
              <a:cxnLst/>
              <a:rect l="l" t="t" r="r" b="b"/>
              <a:pathLst>
                <a:path w="17891464" h="4162018">
                  <a:moveTo>
                    <a:pt x="0" y="0"/>
                  </a:moveTo>
                  <a:lnTo>
                    <a:pt x="17891464" y="0"/>
                  </a:lnTo>
                  <a:lnTo>
                    <a:pt x="17891464" y="4162018"/>
                  </a:lnTo>
                  <a:lnTo>
                    <a:pt x="0" y="4162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8036243" cy="4306798"/>
            </a:xfrm>
            <a:custGeom>
              <a:avLst/>
              <a:gdLst/>
              <a:ahLst/>
              <a:cxnLst/>
              <a:rect l="l" t="t" r="r" b="b"/>
              <a:pathLst>
                <a:path w="18036243" h="4306798">
                  <a:moveTo>
                    <a:pt x="17891463" y="4162018"/>
                  </a:moveTo>
                  <a:lnTo>
                    <a:pt x="18036243" y="4162018"/>
                  </a:lnTo>
                  <a:lnTo>
                    <a:pt x="18036243" y="4306798"/>
                  </a:lnTo>
                  <a:lnTo>
                    <a:pt x="17891463" y="4306798"/>
                  </a:lnTo>
                  <a:lnTo>
                    <a:pt x="17891463" y="416201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62018"/>
                  </a:lnTo>
                  <a:lnTo>
                    <a:pt x="0" y="4162018"/>
                  </a:lnTo>
                  <a:lnTo>
                    <a:pt x="0" y="144780"/>
                  </a:lnTo>
                  <a:close/>
                  <a:moveTo>
                    <a:pt x="0" y="4162018"/>
                  </a:moveTo>
                  <a:lnTo>
                    <a:pt x="144780" y="4162018"/>
                  </a:lnTo>
                  <a:lnTo>
                    <a:pt x="144780" y="4306798"/>
                  </a:lnTo>
                  <a:lnTo>
                    <a:pt x="0" y="4306798"/>
                  </a:lnTo>
                  <a:lnTo>
                    <a:pt x="0" y="4162018"/>
                  </a:lnTo>
                  <a:close/>
                  <a:moveTo>
                    <a:pt x="17891463" y="144780"/>
                  </a:moveTo>
                  <a:lnTo>
                    <a:pt x="18036243" y="144780"/>
                  </a:lnTo>
                  <a:lnTo>
                    <a:pt x="18036243" y="4162018"/>
                  </a:lnTo>
                  <a:lnTo>
                    <a:pt x="17891463" y="4162018"/>
                  </a:lnTo>
                  <a:lnTo>
                    <a:pt x="17891463" y="144780"/>
                  </a:lnTo>
                  <a:close/>
                  <a:moveTo>
                    <a:pt x="144780" y="4162018"/>
                  </a:moveTo>
                  <a:lnTo>
                    <a:pt x="17891463" y="4162018"/>
                  </a:lnTo>
                  <a:lnTo>
                    <a:pt x="17891463" y="4306798"/>
                  </a:lnTo>
                  <a:lnTo>
                    <a:pt x="144780" y="4306798"/>
                  </a:lnTo>
                  <a:lnTo>
                    <a:pt x="144780" y="4162018"/>
                  </a:lnTo>
                  <a:close/>
                  <a:moveTo>
                    <a:pt x="17891463" y="0"/>
                  </a:moveTo>
                  <a:lnTo>
                    <a:pt x="18036243" y="0"/>
                  </a:lnTo>
                  <a:lnTo>
                    <a:pt x="18036243" y="144780"/>
                  </a:lnTo>
                  <a:lnTo>
                    <a:pt x="17891463" y="144780"/>
                  </a:lnTo>
                  <a:lnTo>
                    <a:pt x="178914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891463" y="0"/>
                  </a:lnTo>
                  <a:lnTo>
                    <a:pt x="178914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CC6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AutoShape 13"/>
          <p:cNvSpPr/>
          <p:nvPr/>
        </p:nvSpPr>
        <p:spPr>
          <a:xfrm>
            <a:off x="1872168" y="4889484"/>
            <a:ext cx="7092962" cy="177321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619690" y="7640121"/>
            <a:ext cx="7160229" cy="1709761"/>
            <a:chOff x="0" y="0"/>
            <a:chExt cx="17231997" cy="4114756"/>
          </a:xfrm>
        </p:grpSpPr>
        <p:sp>
          <p:nvSpPr>
            <p:cNvPr id="15" name="Freeform 15"/>
            <p:cNvSpPr/>
            <p:nvPr/>
          </p:nvSpPr>
          <p:spPr>
            <a:xfrm>
              <a:off x="72390" y="72390"/>
              <a:ext cx="17087217" cy="3969976"/>
            </a:xfrm>
            <a:custGeom>
              <a:avLst/>
              <a:gdLst/>
              <a:ahLst/>
              <a:cxnLst/>
              <a:rect l="l" t="t" r="r" b="b"/>
              <a:pathLst>
                <a:path w="17087217" h="3969976">
                  <a:moveTo>
                    <a:pt x="0" y="0"/>
                  </a:moveTo>
                  <a:lnTo>
                    <a:pt x="17087217" y="0"/>
                  </a:lnTo>
                  <a:lnTo>
                    <a:pt x="17087217" y="3969976"/>
                  </a:lnTo>
                  <a:lnTo>
                    <a:pt x="0" y="3969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17231998" cy="4114756"/>
            </a:xfrm>
            <a:custGeom>
              <a:avLst/>
              <a:gdLst/>
              <a:ahLst/>
              <a:cxnLst/>
              <a:rect l="l" t="t" r="r" b="b"/>
              <a:pathLst>
                <a:path w="17231998" h="4114756">
                  <a:moveTo>
                    <a:pt x="17087217" y="3969976"/>
                  </a:moveTo>
                  <a:lnTo>
                    <a:pt x="17231998" y="3969976"/>
                  </a:lnTo>
                  <a:lnTo>
                    <a:pt x="17231998" y="4114756"/>
                  </a:lnTo>
                  <a:lnTo>
                    <a:pt x="17087217" y="4114756"/>
                  </a:lnTo>
                  <a:lnTo>
                    <a:pt x="17087217" y="39699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969976"/>
                  </a:lnTo>
                  <a:lnTo>
                    <a:pt x="0" y="3969976"/>
                  </a:lnTo>
                  <a:lnTo>
                    <a:pt x="0" y="144780"/>
                  </a:lnTo>
                  <a:close/>
                  <a:moveTo>
                    <a:pt x="0" y="3969976"/>
                  </a:moveTo>
                  <a:lnTo>
                    <a:pt x="144780" y="3969976"/>
                  </a:lnTo>
                  <a:lnTo>
                    <a:pt x="144780" y="4114756"/>
                  </a:lnTo>
                  <a:lnTo>
                    <a:pt x="0" y="4114756"/>
                  </a:lnTo>
                  <a:lnTo>
                    <a:pt x="0" y="3969976"/>
                  </a:lnTo>
                  <a:close/>
                  <a:moveTo>
                    <a:pt x="17087217" y="144780"/>
                  </a:moveTo>
                  <a:lnTo>
                    <a:pt x="17231998" y="144780"/>
                  </a:lnTo>
                  <a:lnTo>
                    <a:pt x="17231998" y="3969976"/>
                  </a:lnTo>
                  <a:lnTo>
                    <a:pt x="17087217" y="3969976"/>
                  </a:lnTo>
                  <a:lnTo>
                    <a:pt x="17087217" y="144780"/>
                  </a:lnTo>
                  <a:close/>
                  <a:moveTo>
                    <a:pt x="144780" y="3969976"/>
                  </a:moveTo>
                  <a:lnTo>
                    <a:pt x="17087217" y="3969976"/>
                  </a:lnTo>
                  <a:lnTo>
                    <a:pt x="17087217" y="4114756"/>
                  </a:lnTo>
                  <a:lnTo>
                    <a:pt x="144780" y="4114756"/>
                  </a:lnTo>
                  <a:lnTo>
                    <a:pt x="144780" y="3969976"/>
                  </a:lnTo>
                  <a:close/>
                  <a:moveTo>
                    <a:pt x="17087217" y="0"/>
                  </a:moveTo>
                  <a:lnTo>
                    <a:pt x="17231998" y="0"/>
                  </a:lnTo>
                  <a:lnTo>
                    <a:pt x="17231998" y="144780"/>
                  </a:lnTo>
                  <a:lnTo>
                    <a:pt x="17087217" y="144780"/>
                  </a:lnTo>
                  <a:lnTo>
                    <a:pt x="1708721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087217" y="0"/>
                  </a:lnTo>
                  <a:lnTo>
                    <a:pt x="1708721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CC6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AutoShape 17"/>
          <p:cNvSpPr/>
          <p:nvPr/>
        </p:nvSpPr>
        <p:spPr>
          <a:xfrm>
            <a:off x="1872168" y="7296053"/>
            <a:ext cx="7092962" cy="181364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2128238" y="7827359"/>
            <a:ext cx="907073" cy="97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C.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88931" y="7524815"/>
            <a:ext cx="5590987" cy="1318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191919"/>
                </a:solidFill>
                <a:latin typeface="Telegraf"/>
              </a:rPr>
              <a:t>A virtual world designed to support the latest 5G mobile technology.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674627" y="7640121"/>
            <a:ext cx="7160229" cy="1709761"/>
            <a:chOff x="0" y="0"/>
            <a:chExt cx="17231997" cy="4114756"/>
          </a:xfrm>
        </p:grpSpPr>
        <p:sp>
          <p:nvSpPr>
            <p:cNvPr id="21" name="Freeform 21"/>
            <p:cNvSpPr/>
            <p:nvPr/>
          </p:nvSpPr>
          <p:spPr>
            <a:xfrm>
              <a:off x="72390" y="72390"/>
              <a:ext cx="17087217" cy="3969976"/>
            </a:xfrm>
            <a:custGeom>
              <a:avLst/>
              <a:gdLst/>
              <a:ahLst/>
              <a:cxnLst/>
              <a:rect l="l" t="t" r="r" b="b"/>
              <a:pathLst>
                <a:path w="17087217" h="3969976">
                  <a:moveTo>
                    <a:pt x="0" y="0"/>
                  </a:moveTo>
                  <a:lnTo>
                    <a:pt x="17087217" y="0"/>
                  </a:lnTo>
                  <a:lnTo>
                    <a:pt x="17087217" y="3969976"/>
                  </a:lnTo>
                  <a:lnTo>
                    <a:pt x="0" y="3969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17231998" cy="4114756"/>
            </a:xfrm>
            <a:custGeom>
              <a:avLst/>
              <a:gdLst/>
              <a:ahLst/>
              <a:cxnLst/>
              <a:rect l="l" t="t" r="r" b="b"/>
              <a:pathLst>
                <a:path w="17231998" h="4114756">
                  <a:moveTo>
                    <a:pt x="17087217" y="3969976"/>
                  </a:moveTo>
                  <a:lnTo>
                    <a:pt x="17231998" y="3969976"/>
                  </a:lnTo>
                  <a:lnTo>
                    <a:pt x="17231998" y="4114756"/>
                  </a:lnTo>
                  <a:lnTo>
                    <a:pt x="17087217" y="4114756"/>
                  </a:lnTo>
                  <a:lnTo>
                    <a:pt x="17087217" y="39699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969976"/>
                  </a:lnTo>
                  <a:lnTo>
                    <a:pt x="0" y="3969976"/>
                  </a:lnTo>
                  <a:lnTo>
                    <a:pt x="0" y="144780"/>
                  </a:lnTo>
                  <a:close/>
                  <a:moveTo>
                    <a:pt x="0" y="3969976"/>
                  </a:moveTo>
                  <a:lnTo>
                    <a:pt x="144780" y="3969976"/>
                  </a:lnTo>
                  <a:lnTo>
                    <a:pt x="144780" y="4114756"/>
                  </a:lnTo>
                  <a:lnTo>
                    <a:pt x="0" y="4114756"/>
                  </a:lnTo>
                  <a:lnTo>
                    <a:pt x="0" y="3969976"/>
                  </a:lnTo>
                  <a:close/>
                  <a:moveTo>
                    <a:pt x="17087217" y="144780"/>
                  </a:moveTo>
                  <a:lnTo>
                    <a:pt x="17231998" y="144780"/>
                  </a:lnTo>
                  <a:lnTo>
                    <a:pt x="17231998" y="3969976"/>
                  </a:lnTo>
                  <a:lnTo>
                    <a:pt x="17087217" y="3969976"/>
                  </a:lnTo>
                  <a:lnTo>
                    <a:pt x="17087217" y="144780"/>
                  </a:lnTo>
                  <a:close/>
                  <a:moveTo>
                    <a:pt x="144780" y="3969976"/>
                  </a:moveTo>
                  <a:lnTo>
                    <a:pt x="17087217" y="3969976"/>
                  </a:lnTo>
                  <a:lnTo>
                    <a:pt x="17087217" y="4114756"/>
                  </a:lnTo>
                  <a:lnTo>
                    <a:pt x="144780" y="4114756"/>
                  </a:lnTo>
                  <a:lnTo>
                    <a:pt x="144780" y="3969976"/>
                  </a:lnTo>
                  <a:close/>
                  <a:moveTo>
                    <a:pt x="17087217" y="0"/>
                  </a:moveTo>
                  <a:lnTo>
                    <a:pt x="17231998" y="0"/>
                  </a:lnTo>
                  <a:lnTo>
                    <a:pt x="17231998" y="144780"/>
                  </a:lnTo>
                  <a:lnTo>
                    <a:pt x="17087217" y="144780"/>
                  </a:lnTo>
                  <a:lnTo>
                    <a:pt x="1708721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087217" y="0"/>
                  </a:lnTo>
                  <a:lnTo>
                    <a:pt x="1708721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CC6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AutoShape 23"/>
          <p:cNvSpPr/>
          <p:nvPr/>
        </p:nvSpPr>
        <p:spPr>
          <a:xfrm>
            <a:off x="9927106" y="7296053"/>
            <a:ext cx="7092962" cy="181364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9674627" y="5193116"/>
            <a:ext cx="7160229" cy="1709761"/>
            <a:chOff x="0" y="0"/>
            <a:chExt cx="17231997" cy="4114756"/>
          </a:xfrm>
        </p:grpSpPr>
        <p:sp>
          <p:nvSpPr>
            <p:cNvPr id="25" name="Freeform 25"/>
            <p:cNvSpPr/>
            <p:nvPr/>
          </p:nvSpPr>
          <p:spPr>
            <a:xfrm>
              <a:off x="72390" y="72390"/>
              <a:ext cx="17087217" cy="3969976"/>
            </a:xfrm>
            <a:custGeom>
              <a:avLst/>
              <a:gdLst/>
              <a:ahLst/>
              <a:cxnLst/>
              <a:rect l="l" t="t" r="r" b="b"/>
              <a:pathLst>
                <a:path w="17087217" h="3969976">
                  <a:moveTo>
                    <a:pt x="0" y="0"/>
                  </a:moveTo>
                  <a:lnTo>
                    <a:pt x="17087217" y="0"/>
                  </a:lnTo>
                  <a:lnTo>
                    <a:pt x="17087217" y="3969976"/>
                  </a:lnTo>
                  <a:lnTo>
                    <a:pt x="0" y="3969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17231998" cy="4114756"/>
            </a:xfrm>
            <a:custGeom>
              <a:avLst/>
              <a:gdLst/>
              <a:ahLst/>
              <a:cxnLst/>
              <a:rect l="l" t="t" r="r" b="b"/>
              <a:pathLst>
                <a:path w="17231998" h="4114756">
                  <a:moveTo>
                    <a:pt x="17087217" y="3969976"/>
                  </a:moveTo>
                  <a:lnTo>
                    <a:pt x="17231998" y="3969976"/>
                  </a:lnTo>
                  <a:lnTo>
                    <a:pt x="17231998" y="4114756"/>
                  </a:lnTo>
                  <a:lnTo>
                    <a:pt x="17087217" y="4114756"/>
                  </a:lnTo>
                  <a:lnTo>
                    <a:pt x="17087217" y="39699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969976"/>
                  </a:lnTo>
                  <a:lnTo>
                    <a:pt x="0" y="3969976"/>
                  </a:lnTo>
                  <a:lnTo>
                    <a:pt x="0" y="144780"/>
                  </a:lnTo>
                  <a:close/>
                  <a:moveTo>
                    <a:pt x="0" y="3969976"/>
                  </a:moveTo>
                  <a:lnTo>
                    <a:pt x="144780" y="3969976"/>
                  </a:lnTo>
                  <a:lnTo>
                    <a:pt x="144780" y="4114756"/>
                  </a:lnTo>
                  <a:lnTo>
                    <a:pt x="0" y="4114756"/>
                  </a:lnTo>
                  <a:lnTo>
                    <a:pt x="0" y="3969976"/>
                  </a:lnTo>
                  <a:close/>
                  <a:moveTo>
                    <a:pt x="17087217" y="144780"/>
                  </a:moveTo>
                  <a:lnTo>
                    <a:pt x="17231998" y="144780"/>
                  </a:lnTo>
                  <a:lnTo>
                    <a:pt x="17231998" y="3969976"/>
                  </a:lnTo>
                  <a:lnTo>
                    <a:pt x="17087217" y="3969976"/>
                  </a:lnTo>
                  <a:lnTo>
                    <a:pt x="17087217" y="144780"/>
                  </a:lnTo>
                  <a:close/>
                  <a:moveTo>
                    <a:pt x="144780" y="3969976"/>
                  </a:moveTo>
                  <a:lnTo>
                    <a:pt x="17087217" y="3969976"/>
                  </a:lnTo>
                  <a:lnTo>
                    <a:pt x="17087217" y="4114756"/>
                  </a:lnTo>
                  <a:lnTo>
                    <a:pt x="144780" y="4114756"/>
                  </a:lnTo>
                  <a:lnTo>
                    <a:pt x="144780" y="3969976"/>
                  </a:lnTo>
                  <a:close/>
                  <a:moveTo>
                    <a:pt x="17087217" y="0"/>
                  </a:moveTo>
                  <a:lnTo>
                    <a:pt x="17231998" y="0"/>
                  </a:lnTo>
                  <a:lnTo>
                    <a:pt x="17231998" y="144780"/>
                  </a:lnTo>
                  <a:lnTo>
                    <a:pt x="17087217" y="144780"/>
                  </a:lnTo>
                  <a:lnTo>
                    <a:pt x="1708721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087217" y="0"/>
                  </a:lnTo>
                  <a:lnTo>
                    <a:pt x="1708721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CC6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AutoShape 27"/>
          <p:cNvSpPr/>
          <p:nvPr/>
        </p:nvSpPr>
        <p:spPr>
          <a:xfrm>
            <a:off x="9927106" y="4849049"/>
            <a:ext cx="7092962" cy="181364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2128238" y="5422884"/>
            <a:ext cx="907073" cy="975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A.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03464" y="7806092"/>
            <a:ext cx="907073" cy="97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D.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03464" y="5422855"/>
            <a:ext cx="907073" cy="97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B.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188931" y="5105251"/>
            <a:ext cx="5405775" cy="1318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191919"/>
                </a:solidFill>
                <a:latin typeface="Telegraf"/>
              </a:rPr>
              <a:t>A virtual world that connects people worldwide without the internet.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243868" y="7524815"/>
            <a:ext cx="5590987" cy="1318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191919"/>
                </a:solidFill>
                <a:latin typeface="Telegraf"/>
              </a:rPr>
              <a:t>A non-physical world in which people interact virtually through technology.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43868" y="5105251"/>
            <a:ext cx="5590987" cy="1318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191919"/>
                </a:solidFill>
                <a:latin typeface="Telegraf"/>
              </a:rPr>
              <a:t>A non-physical world designed for people involved in VR gaming activities.</a:t>
            </a:r>
          </a:p>
        </p:txBody>
      </p:sp>
      <p:pic>
        <p:nvPicPr>
          <p:cNvPr id="42" name="btnInknoeActivityCp2">
            <a:extLst>
              <a:ext uri="{FF2B5EF4-FFF2-40B4-BE49-F238E27FC236}">
                <a16:creationId xmlns:a16="http://schemas.microsoft.com/office/drawing/2014/main" id="{24F8BA2E-EFA3-EE75-3808-1560A9ACFB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178" y="3461757"/>
            <a:ext cx="2681643" cy="7011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Background pattern&#10;&#10;Description automatically generated">
            <a:extLst>
              <a:ext uri="{FF2B5EF4-FFF2-40B4-BE49-F238E27FC236}">
                <a16:creationId xmlns:a16="http://schemas.microsoft.com/office/drawing/2014/main" id="{D01AE713-3342-4DC1-9592-1C1DB4807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69558" y="-218123"/>
            <a:ext cx="18223141" cy="9889181"/>
            <a:chOff x="0" y="0"/>
            <a:chExt cx="232442220" cy="1261397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442221" cy="126139786"/>
            </a:xfrm>
            <a:custGeom>
              <a:avLst/>
              <a:gdLst/>
              <a:ahLst/>
              <a:cxnLst/>
              <a:rect l="l" t="t" r="r" b="b"/>
              <a:pathLst>
                <a:path w="232442221" h="126139786">
                  <a:moveTo>
                    <a:pt x="232216151" y="0"/>
                  </a:moveTo>
                  <a:lnTo>
                    <a:pt x="0" y="0"/>
                  </a:lnTo>
                  <a:lnTo>
                    <a:pt x="0" y="126139786"/>
                  </a:lnTo>
                  <a:lnTo>
                    <a:pt x="232442221" y="126139786"/>
                  </a:lnTo>
                  <a:lnTo>
                    <a:pt x="232442221" y="0"/>
                  </a:lnTo>
                  <a:lnTo>
                    <a:pt x="232216151" y="0"/>
                  </a:lnTo>
                  <a:close/>
                  <a:moveTo>
                    <a:pt x="232216151" y="125913728"/>
                  </a:moveTo>
                  <a:lnTo>
                    <a:pt x="228600" y="125913728"/>
                  </a:lnTo>
                  <a:lnTo>
                    <a:pt x="228600" y="228600"/>
                  </a:lnTo>
                  <a:lnTo>
                    <a:pt x="232216151" y="228600"/>
                  </a:lnTo>
                  <a:lnTo>
                    <a:pt x="232216151" y="1259137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314056" y="4368045"/>
            <a:ext cx="3295290" cy="336254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26191" y="8781187"/>
            <a:ext cx="3498019" cy="355128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3028209">
            <a:off x="14972901" y="-1790141"/>
            <a:ext cx="4152067" cy="686292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66070" y="2026550"/>
            <a:ext cx="13116280" cy="1773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ECC6FF"/>
                </a:solidFill>
                <a:latin typeface="Telegraf Bold"/>
              </a:rPr>
              <a:t>How are Augmented Reality, Virtual Reality, and the metaverse related?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19690" y="5193116"/>
            <a:ext cx="7160229" cy="1709761"/>
            <a:chOff x="0" y="0"/>
            <a:chExt cx="18036243" cy="4306798"/>
          </a:xfrm>
        </p:grpSpPr>
        <p:sp>
          <p:nvSpPr>
            <p:cNvPr id="11" name="Freeform 11"/>
            <p:cNvSpPr/>
            <p:nvPr/>
          </p:nvSpPr>
          <p:spPr>
            <a:xfrm>
              <a:off x="72390" y="72390"/>
              <a:ext cx="17891464" cy="4162018"/>
            </a:xfrm>
            <a:custGeom>
              <a:avLst/>
              <a:gdLst/>
              <a:ahLst/>
              <a:cxnLst/>
              <a:rect l="l" t="t" r="r" b="b"/>
              <a:pathLst>
                <a:path w="17891464" h="4162018">
                  <a:moveTo>
                    <a:pt x="0" y="0"/>
                  </a:moveTo>
                  <a:lnTo>
                    <a:pt x="17891464" y="0"/>
                  </a:lnTo>
                  <a:lnTo>
                    <a:pt x="17891464" y="4162018"/>
                  </a:lnTo>
                  <a:lnTo>
                    <a:pt x="0" y="4162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C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8036243" cy="4306798"/>
            </a:xfrm>
            <a:custGeom>
              <a:avLst/>
              <a:gdLst/>
              <a:ahLst/>
              <a:cxnLst/>
              <a:rect l="l" t="t" r="r" b="b"/>
              <a:pathLst>
                <a:path w="18036243" h="4306798">
                  <a:moveTo>
                    <a:pt x="17891463" y="4162018"/>
                  </a:moveTo>
                  <a:lnTo>
                    <a:pt x="18036243" y="4162018"/>
                  </a:lnTo>
                  <a:lnTo>
                    <a:pt x="18036243" y="4306798"/>
                  </a:lnTo>
                  <a:lnTo>
                    <a:pt x="17891463" y="4306798"/>
                  </a:lnTo>
                  <a:lnTo>
                    <a:pt x="17891463" y="416201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62018"/>
                  </a:lnTo>
                  <a:lnTo>
                    <a:pt x="0" y="4162018"/>
                  </a:lnTo>
                  <a:lnTo>
                    <a:pt x="0" y="144780"/>
                  </a:lnTo>
                  <a:close/>
                  <a:moveTo>
                    <a:pt x="0" y="4162018"/>
                  </a:moveTo>
                  <a:lnTo>
                    <a:pt x="144780" y="4162018"/>
                  </a:lnTo>
                  <a:lnTo>
                    <a:pt x="144780" y="4306798"/>
                  </a:lnTo>
                  <a:lnTo>
                    <a:pt x="0" y="4306798"/>
                  </a:lnTo>
                  <a:lnTo>
                    <a:pt x="0" y="4162018"/>
                  </a:lnTo>
                  <a:close/>
                  <a:moveTo>
                    <a:pt x="17891463" y="144780"/>
                  </a:moveTo>
                  <a:lnTo>
                    <a:pt x="18036243" y="144780"/>
                  </a:lnTo>
                  <a:lnTo>
                    <a:pt x="18036243" y="4162018"/>
                  </a:lnTo>
                  <a:lnTo>
                    <a:pt x="17891463" y="4162018"/>
                  </a:lnTo>
                  <a:lnTo>
                    <a:pt x="17891463" y="144780"/>
                  </a:lnTo>
                  <a:close/>
                  <a:moveTo>
                    <a:pt x="144780" y="4162018"/>
                  </a:moveTo>
                  <a:lnTo>
                    <a:pt x="17891463" y="4162018"/>
                  </a:lnTo>
                  <a:lnTo>
                    <a:pt x="17891463" y="4306798"/>
                  </a:lnTo>
                  <a:lnTo>
                    <a:pt x="144780" y="4306798"/>
                  </a:lnTo>
                  <a:lnTo>
                    <a:pt x="144780" y="4162018"/>
                  </a:lnTo>
                  <a:close/>
                  <a:moveTo>
                    <a:pt x="17891463" y="0"/>
                  </a:moveTo>
                  <a:lnTo>
                    <a:pt x="18036243" y="0"/>
                  </a:lnTo>
                  <a:lnTo>
                    <a:pt x="18036243" y="144780"/>
                  </a:lnTo>
                  <a:lnTo>
                    <a:pt x="17891463" y="144780"/>
                  </a:lnTo>
                  <a:lnTo>
                    <a:pt x="178914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891463" y="0"/>
                  </a:lnTo>
                  <a:lnTo>
                    <a:pt x="178914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54E1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AutoShape 13"/>
          <p:cNvSpPr/>
          <p:nvPr/>
        </p:nvSpPr>
        <p:spPr>
          <a:xfrm>
            <a:off x="1872168" y="4889484"/>
            <a:ext cx="7092962" cy="177321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619690" y="7640121"/>
            <a:ext cx="7160229" cy="1709761"/>
            <a:chOff x="0" y="0"/>
            <a:chExt cx="17231997" cy="4114756"/>
          </a:xfrm>
        </p:grpSpPr>
        <p:sp>
          <p:nvSpPr>
            <p:cNvPr id="15" name="Freeform 15"/>
            <p:cNvSpPr/>
            <p:nvPr/>
          </p:nvSpPr>
          <p:spPr>
            <a:xfrm>
              <a:off x="72390" y="72390"/>
              <a:ext cx="17087217" cy="3969976"/>
            </a:xfrm>
            <a:custGeom>
              <a:avLst/>
              <a:gdLst/>
              <a:ahLst/>
              <a:cxnLst/>
              <a:rect l="l" t="t" r="r" b="b"/>
              <a:pathLst>
                <a:path w="17087217" h="3969976">
                  <a:moveTo>
                    <a:pt x="0" y="0"/>
                  </a:moveTo>
                  <a:lnTo>
                    <a:pt x="17087217" y="0"/>
                  </a:lnTo>
                  <a:lnTo>
                    <a:pt x="17087217" y="3969976"/>
                  </a:lnTo>
                  <a:lnTo>
                    <a:pt x="0" y="3969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C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17231998" cy="4114756"/>
            </a:xfrm>
            <a:custGeom>
              <a:avLst/>
              <a:gdLst/>
              <a:ahLst/>
              <a:cxnLst/>
              <a:rect l="l" t="t" r="r" b="b"/>
              <a:pathLst>
                <a:path w="17231998" h="4114756">
                  <a:moveTo>
                    <a:pt x="17087217" y="3969976"/>
                  </a:moveTo>
                  <a:lnTo>
                    <a:pt x="17231998" y="3969976"/>
                  </a:lnTo>
                  <a:lnTo>
                    <a:pt x="17231998" y="4114756"/>
                  </a:lnTo>
                  <a:lnTo>
                    <a:pt x="17087217" y="4114756"/>
                  </a:lnTo>
                  <a:lnTo>
                    <a:pt x="17087217" y="39699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969976"/>
                  </a:lnTo>
                  <a:lnTo>
                    <a:pt x="0" y="3969976"/>
                  </a:lnTo>
                  <a:lnTo>
                    <a:pt x="0" y="144780"/>
                  </a:lnTo>
                  <a:close/>
                  <a:moveTo>
                    <a:pt x="0" y="3969976"/>
                  </a:moveTo>
                  <a:lnTo>
                    <a:pt x="144780" y="3969976"/>
                  </a:lnTo>
                  <a:lnTo>
                    <a:pt x="144780" y="4114756"/>
                  </a:lnTo>
                  <a:lnTo>
                    <a:pt x="0" y="4114756"/>
                  </a:lnTo>
                  <a:lnTo>
                    <a:pt x="0" y="3969976"/>
                  </a:lnTo>
                  <a:close/>
                  <a:moveTo>
                    <a:pt x="17087217" y="144780"/>
                  </a:moveTo>
                  <a:lnTo>
                    <a:pt x="17231998" y="144780"/>
                  </a:lnTo>
                  <a:lnTo>
                    <a:pt x="17231998" y="3969976"/>
                  </a:lnTo>
                  <a:lnTo>
                    <a:pt x="17087217" y="3969976"/>
                  </a:lnTo>
                  <a:lnTo>
                    <a:pt x="17087217" y="144780"/>
                  </a:lnTo>
                  <a:close/>
                  <a:moveTo>
                    <a:pt x="144780" y="3969976"/>
                  </a:moveTo>
                  <a:lnTo>
                    <a:pt x="17087217" y="3969976"/>
                  </a:lnTo>
                  <a:lnTo>
                    <a:pt x="17087217" y="4114756"/>
                  </a:lnTo>
                  <a:lnTo>
                    <a:pt x="144780" y="4114756"/>
                  </a:lnTo>
                  <a:lnTo>
                    <a:pt x="144780" y="3969976"/>
                  </a:lnTo>
                  <a:close/>
                  <a:moveTo>
                    <a:pt x="17087217" y="0"/>
                  </a:moveTo>
                  <a:lnTo>
                    <a:pt x="17231998" y="0"/>
                  </a:lnTo>
                  <a:lnTo>
                    <a:pt x="17231998" y="144780"/>
                  </a:lnTo>
                  <a:lnTo>
                    <a:pt x="17087217" y="144780"/>
                  </a:lnTo>
                  <a:lnTo>
                    <a:pt x="1708721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087217" y="0"/>
                  </a:lnTo>
                  <a:lnTo>
                    <a:pt x="1708721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54E1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AutoShape 17"/>
          <p:cNvSpPr/>
          <p:nvPr/>
        </p:nvSpPr>
        <p:spPr>
          <a:xfrm>
            <a:off x="1872168" y="7296053"/>
            <a:ext cx="7092962" cy="181364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2128238" y="7827359"/>
            <a:ext cx="907073" cy="97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C.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88931" y="7524964"/>
            <a:ext cx="5590987" cy="131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191919"/>
                </a:solidFill>
                <a:latin typeface="Telegraf"/>
              </a:rPr>
              <a:t>Users can control their presence in the real world in AR, VR, &amp; the metaverse.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674627" y="7640121"/>
            <a:ext cx="7160229" cy="1709761"/>
            <a:chOff x="0" y="0"/>
            <a:chExt cx="17231997" cy="4114756"/>
          </a:xfrm>
        </p:grpSpPr>
        <p:sp>
          <p:nvSpPr>
            <p:cNvPr id="21" name="Freeform 21"/>
            <p:cNvSpPr/>
            <p:nvPr/>
          </p:nvSpPr>
          <p:spPr>
            <a:xfrm>
              <a:off x="72390" y="72390"/>
              <a:ext cx="17087217" cy="3969976"/>
            </a:xfrm>
            <a:custGeom>
              <a:avLst/>
              <a:gdLst/>
              <a:ahLst/>
              <a:cxnLst/>
              <a:rect l="l" t="t" r="r" b="b"/>
              <a:pathLst>
                <a:path w="17087217" h="3969976">
                  <a:moveTo>
                    <a:pt x="0" y="0"/>
                  </a:moveTo>
                  <a:lnTo>
                    <a:pt x="17087217" y="0"/>
                  </a:lnTo>
                  <a:lnTo>
                    <a:pt x="17087217" y="3969976"/>
                  </a:lnTo>
                  <a:lnTo>
                    <a:pt x="0" y="3969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C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17231998" cy="4114756"/>
            </a:xfrm>
            <a:custGeom>
              <a:avLst/>
              <a:gdLst/>
              <a:ahLst/>
              <a:cxnLst/>
              <a:rect l="l" t="t" r="r" b="b"/>
              <a:pathLst>
                <a:path w="17231998" h="4114756">
                  <a:moveTo>
                    <a:pt x="17087217" y="3969976"/>
                  </a:moveTo>
                  <a:lnTo>
                    <a:pt x="17231998" y="3969976"/>
                  </a:lnTo>
                  <a:lnTo>
                    <a:pt x="17231998" y="4114756"/>
                  </a:lnTo>
                  <a:lnTo>
                    <a:pt x="17087217" y="4114756"/>
                  </a:lnTo>
                  <a:lnTo>
                    <a:pt x="17087217" y="39699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969976"/>
                  </a:lnTo>
                  <a:lnTo>
                    <a:pt x="0" y="3969976"/>
                  </a:lnTo>
                  <a:lnTo>
                    <a:pt x="0" y="144780"/>
                  </a:lnTo>
                  <a:close/>
                  <a:moveTo>
                    <a:pt x="0" y="3969976"/>
                  </a:moveTo>
                  <a:lnTo>
                    <a:pt x="144780" y="3969976"/>
                  </a:lnTo>
                  <a:lnTo>
                    <a:pt x="144780" y="4114756"/>
                  </a:lnTo>
                  <a:lnTo>
                    <a:pt x="0" y="4114756"/>
                  </a:lnTo>
                  <a:lnTo>
                    <a:pt x="0" y="3969976"/>
                  </a:lnTo>
                  <a:close/>
                  <a:moveTo>
                    <a:pt x="17087217" y="144780"/>
                  </a:moveTo>
                  <a:lnTo>
                    <a:pt x="17231998" y="144780"/>
                  </a:lnTo>
                  <a:lnTo>
                    <a:pt x="17231998" y="3969976"/>
                  </a:lnTo>
                  <a:lnTo>
                    <a:pt x="17087217" y="3969976"/>
                  </a:lnTo>
                  <a:lnTo>
                    <a:pt x="17087217" y="144780"/>
                  </a:lnTo>
                  <a:close/>
                  <a:moveTo>
                    <a:pt x="144780" y="3969976"/>
                  </a:moveTo>
                  <a:lnTo>
                    <a:pt x="17087217" y="3969976"/>
                  </a:lnTo>
                  <a:lnTo>
                    <a:pt x="17087217" y="4114756"/>
                  </a:lnTo>
                  <a:lnTo>
                    <a:pt x="144780" y="4114756"/>
                  </a:lnTo>
                  <a:lnTo>
                    <a:pt x="144780" y="3969976"/>
                  </a:lnTo>
                  <a:close/>
                  <a:moveTo>
                    <a:pt x="17087217" y="0"/>
                  </a:moveTo>
                  <a:lnTo>
                    <a:pt x="17231998" y="0"/>
                  </a:lnTo>
                  <a:lnTo>
                    <a:pt x="17231998" y="144780"/>
                  </a:lnTo>
                  <a:lnTo>
                    <a:pt x="17087217" y="144780"/>
                  </a:lnTo>
                  <a:lnTo>
                    <a:pt x="1708721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087217" y="0"/>
                  </a:lnTo>
                  <a:lnTo>
                    <a:pt x="1708721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54E1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AutoShape 23"/>
          <p:cNvSpPr/>
          <p:nvPr/>
        </p:nvSpPr>
        <p:spPr>
          <a:xfrm>
            <a:off x="9927106" y="7296053"/>
            <a:ext cx="7092962" cy="181364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9674627" y="5193116"/>
            <a:ext cx="7160229" cy="1709761"/>
            <a:chOff x="0" y="0"/>
            <a:chExt cx="17231997" cy="4114756"/>
          </a:xfrm>
        </p:grpSpPr>
        <p:sp>
          <p:nvSpPr>
            <p:cNvPr id="25" name="Freeform 25"/>
            <p:cNvSpPr/>
            <p:nvPr/>
          </p:nvSpPr>
          <p:spPr>
            <a:xfrm>
              <a:off x="72390" y="72390"/>
              <a:ext cx="17087217" cy="3969976"/>
            </a:xfrm>
            <a:custGeom>
              <a:avLst/>
              <a:gdLst/>
              <a:ahLst/>
              <a:cxnLst/>
              <a:rect l="l" t="t" r="r" b="b"/>
              <a:pathLst>
                <a:path w="17087217" h="3969976">
                  <a:moveTo>
                    <a:pt x="0" y="0"/>
                  </a:moveTo>
                  <a:lnTo>
                    <a:pt x="17087217" y="0"/>
                  </a:lnTo>
                  <a:lnTo>
                    <a:pt x="17087217" y="3969976"/>
                  </a:lnTo>
                  <a:lnTo>
                    <a:pt x="0" y="3969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C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17231998" cy="4114756"/>
            </a:xfrm>
            <a:custGeom>
              <a:avLst/>
              <a:gdLst/>
              <a:ahLst/>
              <a:cxnLst/>
              <a:rect l="l" t="t" r="r" b="b"/>
              <a:pathLst>
                <a:path w="17231998" h="4114756">
                  <a:moveTo>
                    <a:pt x="17087217" y="3969976"/>
                  </a:moveTo>
                  <a:lnTo>
                    <a:pt x="17231998" y="3969976"/>
                  </a:lnTo>
                  <a:lnTo>
                    <a:pt x="17231998" y="4114756"/>
                  </a:lnTo>
                  <a:lnTo>
                    <a:pt x="17087217" y="4114756"/>
                  </a:lnTo>
                  <a:lnTo>
                    <a:pt x="17087217" y="39699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969976"/>
                  </a:lnTo>
                  <a:lnTo>
                    <a:pt x="0" y="3969976"/>
                  </a:lnTo>
                  <a:lnTo>
                    <a:pt x="0" y="144780"/>
                  </a:lnTo>
                  <a:close/>
                  <a:moveTo>
                    <a:pt x="0" y="3969976"/>
                  </a:moveTo>
                  <a:lnTo>
                    <a:pt x="144780" y="3969976"/>
                  </a:lnTo>
                  <a:lnTo>
                    <a:pt x="144780" y="4114756"/>
                  </a:lnTo>
                  <a:lnTo>
                    <a:pt x="0" y="4114756"/>
                  </a:lnTo>
                  <a:lnTo>
                    <a:pt x="0" y="3969976"/>
                  </a:lnTo>
                  <a:close/>
                  <a:moveTo>
                    <a:pt x="17087217" y="144780"/>
                  </a:moveTo>
                  <a:lnTo>
                    <a:pt x="17231998" y="144780"/>
                  </a:lnTo>
                  <a:lnTo>
                    <a:pt x="17231998" y="3969976"/>
                  </a:lnTo>
                  <a:lnTo>
                    <a:pt x="17087217" y="3969976"/>
                  </a:lnTo>
                  <a:lnTo>
                    <a:pt x="17087217" y="144780"/>
                  </a:lnTo>
                  <a:close/>
                  <a:moveTo>
                    <a:pt x="144780" y="3969976"/>
                  </a:moveTo>
                  <a:lnTo>
                    <a:pt x="17087217" y="3969976"/>
                  </a:lnTo>
                  <a:lnTo>
                    <a:pt x="17087217" y="4114756"/>
                  </a:lnTo>
                  <a:lnTo>
                    <a:pt x="144780" y="4114756"/>
                  </a:lnTo>
                  <a:lnTo>
                    <a:pt x="144780" y="3969976"/>
                  </a:lnTo>
                  <a:close/>
                  <a:moveTo>
                    <a:pt x="17087217" y="0"/>
                  </a:moveTo>
                  <a:lnTo>
                    <a:pt x="17231998" y="0"/>
                  </a:lnTo>
                  <a:lnTo>
                    <a:pt x="17231998" y="144780"/>
                  </a:lnTo>
                  <a:lnTo>
                    <a:pt x="17087217" y="144780"/>
                  </a:lnTo>
                  <a:lnTo>
                    <a:pt x="1708721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087217" y="0"/>
                  </a:lnTo>
                  <a:lnTo>
                    <a:pt x="1708721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54E1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AutoShape 27"/>
          <p:cNvSpPr/>
          <p:nvPr/>
        </p:nvSpPr>
        <p:spPr>
          <a:xfrm>
            <a:off x="9927106" y="4849049"/>
            <a:ext cx="7092962" cy="181364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2128238" y="5422884"/>
            <a:ext cx="907073" cy="975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A.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03464" y="7806092"/>
            <a:ext cx="907073" cy="97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D.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03464" y="5422855"/>
            <a:ext cx="907073" cy="97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B.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188931" y="5105400"/>
            <a:ext cx="5405775" cy="131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191919"/>
                </a:solidFill>
                <a:latin typeface="Telegraf"/>
              </a:rPr>
              <a:t>Metaverse combines virtual reality, augmented reality, and the internet.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243868" y="7524964"/>
            <a:ext cx="5590987" cy="131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191919"/>
                </a:solidFill>
                <a:latin typeface="Telegraf"/>
              </a:rPr>
              <a:t>No devices (like headset or glasses) are needed to access these virtual worlds.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43868" y="5105400"/>
            <a:ext cx="5590987" cy="131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191919"/>
                </a:solidFill>
                <a:latin typeface="Telegraf"/>
              </a:rPr>
              <a:t>Virtual realities are limited in size where as the Metaverse provides access to all internet.</a:t>
            </a:r>
          </a:p>
        </p:txBody>
      </p:sp>
      <p:pic>
        <p:nvPicPr>
          <p:cNvPr id="40" name="btnInknoeActivityCp2">
            <a:extLst>
              <a:ext uri="{FF2B5EF4-FFF2-40B4-BE49-F238E27FC236}">
                <a16:creationId xmlns:a16="http://schemas.microsoft.com/office/drawing/2014/main" id="{237876E5-04D2-614D-F7B5-E659D1F427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42" y="3915157"/>
            <a:ext cx="2847916" cy="7446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421" t="6123" b="52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825757" y="5581837"/>
            <a:ext cx="5832342" cy="1392680"/>
            <a:chOff x="0" y="0"/>
            <a:chExt cx="18036243" cy="4306798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17891464" cy="4162018"/>
            </a:xfrm>
            <a:custGeom>
              <a:avLst/>
              <a:gdLst/>
              <a:ahLst/>
              <a:cxnLst/>
              <a:rect l="l" t="t" r="r" b="b"/>
              <a:pathLst>
                <a:path w="17891464" h="4162018">
                  <a:moveTo>
                    <a:pt x="0" y="0"/>
                  </a:moveTo>
                  <a:lnTo>
                    <a:pt x="17891464" y="0"/>
                  </a:lnTo>
                  <a:lnTo>
                    <a:pt x="17891464" y="4162018"/>
                  </a:lnTo>
                  <a:lnTo>
                    <a:pt x="0" y="4162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8036243" cy="4306798"/>
            </a:xfrm>
            <a:custGeom>
              <a:avLst/>
              <a:gdLst/>
              <a:ahLst/>
              <a:cxnLst/>
              <a:rect l="l" t="t" r="r" b="b"/>
              <a:pathLst>
                <a:path w="18036243" h="4306798">
                  <a:moveTo>
                    <a:pt x="17891463" y="4162018"/>
                  </a:moveTo>
                  <a:lnTo>
                    <a:pt x="18036243" y="4162018"/>
                  </a:lnTo>
                  <a:lnTo>
                    <a:pt x="18036243" y="4306798"/>
                  </a:lnTo>
                  <a:lnTo>
                    <a:pt x="17891463" y="4306798"/>
                  </a:lnTo>
                  <a:lnTo>
                    <a:pt x="17891463" y="416201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62018"/>
                  </a:lnTo>
                  <a:lnTo>
                    <a:pt x="0" y="4162018"/>
                  </a:lnTo>
                  <a:lnTo>
                    <a:pt x="0" y="144780"/>
                  </a:lnTo>
                  <a:close/>
                  <a:moveTo>
                    <a:pt x="0" y="4162018"/>
                  </a:moveTo>
                  <a:lnTo>
                    <a:pt x="144780" y="4162018"/>
                  </a:lnTo>
                  <a:lnTo>
                    <a:pt x="144780" y="4306798"/>
                  </a:lnTo>
                  <a:lnTo>
                    <a:pt x="0" y="4306798"/>
                  </a:lnTo>
                  <a:lnTo>
                    <a:pt x="0" y="4162018"/>
                  </a:lnTo>
                  <a:close/>
                  <a:moveTo>
                    <a:pt x="17891463" y="144780"/>
                  </a:moveTo>
                  <a:lnTo>
                    <a:pt x="18036243" y="144780"/>
                  </a:lnTo>
                  <a:lnTo>
                    <a:pt x="18036243" y="4162018"/>
                  </a:lnTo>
                  <a:lnTo>
                    <a:pt x="17891463" y="4162018"/>
                  </a:lnTo>
                  <a:lnTo>
                    <a:pt x="17891463" y="144780"/>
                  </a:lnTo>
                  <a:close/>
                  <a:moveTo>
                    <a:pt x="144780" y="4162018"/>
                  </a:moveTo>
                  <a:lnTo>
                    <a:pt x="17891463" y="4162018"/>
                  </a:lnTo>
                  <a:lnTo>
                    <a:pt x="17891463" y="4306798"/>
                  </a:lnTo>
                  <a:lnTo>
                    <a:pt x="144780" y="4306798"/>
                  </a:lnTo>
                  <a:lnTo>
                    <a:pt x="144780" y="4162018"/>
                  </a:lnTo>
                  <a:close/>
                  <a:moveTo>
                    <a:pt x="17891463" y="0"/>
                  </a:moveTo>
                  <a:lnTo>
                    <a:pt x="18036243" y="0"/>
                  </a:lnTo>
                  <a:lnTo>
                    <a:pt x="18036243" y="144780"/>
                  </a:lnTo>
                  <a:lnTo>
                    <a:pt x="17891463" y="144780"/>
                  </a:lnTo>
                  <a:lnTo>
                    <a:pt x="178914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891463" y="0"/>
                  </a:lnTo>
                  <a:lnTo>
                    <a:pt x="178914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CC6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>
            <a:off x="3031413" y="5334515"/>
            <a:ext cx="5777550" cy="144436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906110">
            <a:off x="3589114" y="8337567"/>
            <a:ext cx="4959692" cy="2926218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825757" y="7557063"/>
            <a:ext cx="5832342" cy="1392680"/>
            <a:chOff x="0" y="0"/>
            <a:chExt cx="18036243" cy="4306798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17891464" cy="4162018"/>
            </a:xfrm>
            <a:custGeom>
              <a:avLst/>
              <a:gdLst/>
              <a:ahLst/>
              <a:cxnLst/>
              <a:rect l="l" t="t" r="r" b="b"/>
              <a:pathLst>
                <a:path w="17891464" h="4162018">
                  <a:moveTo>
                    <a:pt x="0" y="0"/>
                  </a:moveTo>
                  <a:lnTo>
                    <a:pt x="17891464" y="0"/>
                  </a:lnTo>
                  <a:lnTo>
                    <a:pt x="17891464" y="4162018"/>
                  </a:lnTo>
                  <a:lnTo>
                    <a:pt x="0" y="4162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8036243" cy="4306798"/>
            </a:xfrm>
            <a:custGeom>
              <a:avLst/>
              <a:gdLst/>
              <a:ahLst/>
              <a:cxnLst/>
              <a:rect l="l" t="t" r="r" b="b"/>
              <a:pathLst>
                <a:path w="18036243" h="4306798">
                  <a:moveTo>
                    <a:pt x="17891463" y="4162018"/>
                  </a:moveTo>
                  <a:lnTo>
                    <a:pt x="18036243" y="4162018"/>
                  </a:lnTo>
                  <a:lnTo>
                    <a:pt x="18036243" y="4306798"/>
                  </a:lnTo>
                  <a:lnTo>
                    <a:pt x="17891463" y="4306798"/>
                  </a:lnTo>
                  <a:lnTo>
                    <a:pt x="17891463" y="416201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62018"/>
                  </a:lnTo>
                  <a:lnTo>
                    <a:pt x="0" y="4162018"/>
                  </a:lnTo>
                  <a:lnTo>
                    <a:pt x="0" y="144780"/>
                  </a:lnTo>
                  <a:close/>
                  <a:moveTo>
                    <a:pt x="0" y="4162018"/>
                  </a:moveTo>
                  <a:lnTo>
                    <a:pt x="144780" y="4162018"/>
                  </a:lnTo>
                  <a:lnTo>
                    <a:pt x="144780" y="4306798"/>
                  </a:lnTo>
                  <a:lnTo>
                    <a:pt x="0" y="4306798"/>
                  </a:lnTo>
                  <a:lnTo>
                    <a:pt x="0" y="4162018"/>
                  </a:lnTo>
                  <a:close/>
                  <a:moveTo>
                    <a:pt x="17891463" y="144780"/>
                  </a:moveTo>
                  <a:lnTo>
                    <a:pt x="18036243" y="144780"/>
                  </a:lnTo>
                  <a:lnTo>
                    <a:pt x="18036243" y="4162018"/>
                  </a:lnTo>
                  <a:lnTo>
                    <a:pt x="17891463" y="4162018"/>
                  </a:lnTo>
                  <a:lnTo>
                    <a:pt x="17891463" y="144780"/>
                  </a:lnTo>
                  <a:close/>
                  <a:moveTo>
                    <a:pt x="144780" y="4162018"/>
                  </a:moveTo>
                  <a:lnTo>
                    <a:pt x="17891463" y="4162018"/>
                  </a:lnTo>
                  <a:lnTo>
                    <a:pt x="17891463" y="4306798"/>
                  </a:lnTo>
                  <a:lnTo>
                    <a:pt x="144780" y="4306798"/>
                  </a:lnTo>
                  <a:lnTo>
                    <a:pt x="144780" y="4162018"/>
                  </a:lnTo>
                  <a:close/>
                  <a:moveTo>
                    <a:pt x="17891463" y="0"/>
                  </a:moveTo>
                  <a:lnTo>
                    <a:pt x="18036243" y="0"/>
                  </a:lnTo>
                  <a:lnTo>
                    <a:pt x="18036243" y="144780"/>
                  </a:lnTo>
                  <a:lnTo>
                    <a:pt x="17891463" y="144780"/>
                  </a:lnTo>
                  <a:lnTo>
                    <a:pt x="178914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891463" y="0"/>
                  </a:lnTo>
                  <a:lnTo>
                    <a:pt x="178914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CC6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3031413" y="7309741"/>
            <a:ext cx="5777550" cy="144436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9479038" y="5581837"/>
            <a:ext cx="5832342" cy="1392680"/>
            <a:chOff x="0" y="0"/>
            <a:chExt cx="18036243" cy="4306798"/>
          </a:xfrm>
        </p:grpSpPr>
        <p:sp>
          <p:nvSpPr>
            <p:cNvPr id="13" name="Freeform 13"/>
            <p:cNvSpPr/>
            <p:nvPr/>
          </p:nvSpPr>
          <p:spPr>
            <a:xfrm>
              <a:off x="72390" y="72390"/>
              <a:ext cx="17891464" cy="4162018"/>
            </a:xfrm>
            <a:custGeom>
              <a:avLst/>
              <a:gdLst/>
              <a:ahLst/>
              <a:cxnLst/>
              <a:rect l="l" t="t" r="r" b="b"/>
              <a:pathLst>
                <a:path w="17891464" h="4162018">
                  <a:moveTo>
                    <a:pt x="0" y="0"/>
                  </a:moveTo>
                  <a:lnTo>
                    <a:pt x="17891464" y="0"/>
                  </a:lnTo>
                  <a:lnTo>
                    <a:pt x="17891464" y="4162018"/>
                  </a:lnTo>
                  <a:lnTo>
                    <a:pt x="0" y="4162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18036243" cy="4306798"/>
            </a:xfrm>
            <a:custGeom>
              <a:avLst/>
              <a:gdLst/>
              <a:ahLst/>
              <a:cxnLst/>
              <a:rect l="l" t="t" r="r" b="b"/>
              <a:pathLst>
                <a:path w="18036243" h="4306798">
                  <a:moveTo>
                    <a:pt x="17891463" y="4162018"/>
                  </a:moveTo>
                  <a:lnTo>
                    <a:pt x="18036243" y="4162018"/>
                  </a:lnTo>
                  <a:lnTo>
                    <a:pt x="18036243" y="4306798"/>
                  </a:lnTo>
                  <a:lnTo>
                    <a:pt x="17891463" y="4306798"/>
                  </a:lnTo>
                  <a:lnTo>
                    <a:pt x="17891463" y="416201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62018"/>
                  </a:lnTo>
                  <a:lnTo>
                    <a:pt x="0" y="4162018"/>
                  </a:lnTo>
                  <a:lnTo>
                    <a:pt x="0" y="144780"/>
                  </a:lnTo>
                  <a:close/>
                  <a:moveTo>
                    <a:pt x="0" y="4162018"/>
                  </a:moveTo>
                  <a:lnTo>
                    <a:pt x="144780" y="4162018"/>
                  </a:lnTo>
                  <a:lnTo>
                    <a:pt x="144780" y="4306798"/>
                  </a:lnTo>
                  <a:lnTo>
                    <a:pt x="0" y="4306798"/>
                  </a:lnTo>
                  <a:lnTo>
                    <a:pt x="0" y="4162018"/>
                  </a:lnTo>
                  <a:close/>
                  <a:moveTo>
                    <a:pt x="17891463" y="144780"/>
                  </a:moveTo>
                  <a:lnTo>
                    <a:pt x="18036243" y="144780"/>
                  </a:lnTo>
                  <a:lnTo>
                    <a:pt x="18036243" y="4162018"/>
                  </a:lnTo>
                  <a:lnTo>
                    <a:pt x="17891463" y="4162018"/>
                  </a:lnTo>
                  <a:lnTo>
                    <a:pt x="17891463" y="144780"/>
                  </a:lnTo>
                  <a:close/>
                  <a:moveTo>
                    <a:pt x="144780" y="4162018"/>
                  </a:moveTo>
                  <a:lnTo>
                    <a:pt x="17891463" y="4162018"/>
                  </a:lnTo>
                  <a:lnTo>
                    <a:pt x="17891463" y="4306798"/>
                  </a:lnTo>
                  <a:lnTo>
                    <a:pt x="144780" y="4306798"/>
                  </a:lnTo>
                  <a:lnTo>
                    <a:pt x="144780" y="4162018"/>
                  </a:lnTo>
                  <a:close/>
                  <a:moveTo>
                    <a:pt x="17891463" y="0"/>
                  </a:moveTo>
                  <a:lnTo>
                    <a:pt x="18036243" y="0"/>
                  </a:lnTo>
                  <a:lnTo>
                    <a:pt x="18036243" y="144780"/>
                  </a:lnTo>
                  <a:lnTo>
                    <a:pt x="17891463" y="144780"/>
                  </a:lnTo>
                  <a:lnTo>
                    <a:pt x="178914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891463" y="0"/>
                  </a:lnTo>
                  <a:lnTo>
                    <a:pt x="178914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CC6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AutoShape 15"/>
          <p:cNvSpPr/>
          <p:nvPr/>
        </p:nvSpPr>
        <p:spPr>
          <a:xfrm>
            <a:off x="9684694" y="5334515"/>
            <a:ext cx="5777550" cy="144436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9479038" y="7557063"/>
            <a:ext cx="5832342" cy="1392680"/>
            <a:chOff x="0" y="0"/>
            <a:chExt cx="18036243" cy="4306798"/>
          </a:xfrm>
        </p:grpSpPr>
        <p:sp>
          <p:nvSpPr>
            <p:cNvPr id="17" name="Freeform 17"/>
            <p:cNvSpPr/>
            <p:nvPr/>
          </p:nvSpPr>
          <p:spPr>
            <a:xfrm>
              <a:off x="72390" y="72390"/>
              <a:ext cx="17891464" cy="4162018"/>
            </a:xfrm>
            <a:custGeom>
              <a:avLst/>
              <a:gdLst/>
              <a:ahLst/>
              <a:cxnLst/>
              <a:rect l="l" t="t" r="r" b="b"/>
              <a:pathLst>
                <a:path w="17891464" h="4162018">
                  <a:moveTo>
                    <a:pt x="0" y="0"/>
                  </a:moveTo>
                  <a:lnTo>
                    <a:pt x="17891464" y="0"/>
                  </a:lnTo>
                  <a:lnTo>
                    <a:pt x="17891464" y="4162018"/>
                  </a:lnTo>
                  <a:lnTo>
                    <a:pt x="0" y="4162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18036243" cy="4306798"/>
            </a:xfrm>
            <a:custGeom>
              <a:avLst/>
              <a:gdLst/>
              <a:ahLst/>
              <a:cxnLst/>
              <a:rect l="l" t="t" r="r" b="b"/>
              <a:pathLst>
                <a:path w="18036243" h="4306798">
                  <a:moveTo>
                    <a:pt x="17891463" y="4162018"/>
                  </a:moveTo>
                  <a:lnTo>
                    <a:pt x="18036243" y="4162018"/>
                  </a:lnTo>
                  <a:lnTo>
                    <a:pt x="18036243" y="4306798"/>
                  </a:lnTo>
                  <a:lnTo>
                    <a:pt x="17891463" y="4306798"/>
                  </a:lnTo>
                  <a:lnTo>
                    <a:pt x="17891463" y="416201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62018"/>
                  </a:lnTo>
                  <a:lnTo>
                    <a:pt x="0" y="4162018"/>
                  </a:lnTo>
                  <a:lnTo>
                    <a:pt x="0" y="144780"/>
                  </a:lnTo>
                  <a:close/>
                  <a:moveTo>
                    <a:pt x="0" y="4162018"/>
                  </a:moveTo>
                  <a:lnTo>
                    <a:pt x="144780" y="4162018"/>
                  </a:lnTo>
                  <a:lnTo>
                    <a:pt x="144780" y="4306798"/>
                  </a:lnTo>
                  <a:lnTo>
                    <a:pt x="0" y="4306798"/>
                  </a:lnTo>
                  <a:lnTo>
                    <a:pt x="0" y="4162018"/>
                  </a:lnTo>
                  <a:close/>
                  <a:moveTo>
                    <a:pt x="17891463" y="144780"/>
                  </a:moveTo>
                  <a:lnTo>
                    <a:pt x="18036243" y="144780"/>
                  </a:lnTo>
                  <a:lnTo>
                    <a:pt x="18036243" y="4162018"/>
                  </a:lnTo>
                  <a:lnTo>
                    <a:pt x="17891463" y="4162018"/>
                  </a:lnTo>
                  <a:lnTo>
                    <a:pt x="17891463" y="144780"/>
                  </a:lnTo>
                  <a:close/>
                  <a:moveTo>
                    <a:pt x="144780" y="4162018"/>
                  </a:moveTo>
                  <a:lnTo>
                    <a:pt x="17891463" y="4162018"/>
                  </a:lnTo>
                  <a:lnTo>
                    <a:pt x="17891463" y="4306798"/>
                  </a:lnTo>
                  <a:lnTo>
                    <a:pt x="144780" y="4306798"/>
                  </a:lnTo>
                  <a:lnTo>
                    <a:pt x="144780" y="4162018"/>
                  </a:lnTo>
                  <a:close/>
                  <a:moveTo>
                    <a:pt x="17891463" y="0"/>
                  </a:moveTo>
                  <a:lnTo>
                    <a:pt x="18036243" y="0"/>
                  </a:lnTo>
                  <a:lnTo>
                    <a:pt x="18036243" y="144780"/>
                  </a:lnTo>
                  <a:lnTo>
                    <a:pt x="17891463" y="144780"/>
                  </a:lnTo>
                  <a:lnTo>
                    <a:pt x="178914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891463" y="0"/>
                  </a:lnTo>
                  <a:lnTo>
                    <a:pt x="178914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CC6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AutoShape 19"/>
          <p:cNvSpPr/>
          <p:nvPr/>
        </p:nvSpPr>
        <p:spPr>
          <a:xfrm>
            <a:off x="9684694" y="7309741"/>
            <a:ext cx="5777550" cy="144436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275121" y="5592989"/>
            <a:ext cx="907073" cy="975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A.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335814" y="5673009"/>
            <a:ext cx="4005076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400">
                <a:solidFill>
                  <a:srgbClr val="191919"/>
                </a:solidFill>
                <a:latin typeface="Telegraf"/>
              </a:rPr>
              <a:t>Bill Gates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75121" y="7568187"/>
            <a:ext cx="907073" cy="97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C.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335815" y="7312975"/>
            <a:ext cx="4122386" cy="1388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400" dirty="0">
                <a:solidFill>
                  <a:srgbClr val="191919"/>
                </a:solidFill>
                <a:latin typeface="Telegraf"/>
              </a:rPr>
              <a:t>Neil Stephenson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28402" y="5592961"/>
            <a:ext cx="907073" cy="97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B.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89095" y="5673009"/>
            <a:ext cx="4005076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400">
                <a:solidFill>
                  <a:srgbClr val="191919"/>
                </a:solidFill>
                <a:latin typeface="Telegraf"/>
              </a:rPr>
              <a:t>Google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28402" y="7568187"/>
            <a:ext cx="907073" cy="97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D.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989095" y="7312975"/>
            <a:ext cx="4005076" cy="138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400" dirty="0">
                <a:solidFill>
                  <a:srgbClr val="191919"/>
                </a:solidFill>
                <a:latin typeface="Telegraf"/>
              </a:rPr>
              <a:t>Mark </a:t>
            </a:r>
            <a:r>
              <a:rPr lang="en-US" sz="4400" dirty="0" err="1">
                <a:solidFill>
                  <a:srgbClr val="191919"/>
                </a:solidFill>
                <a:latin typeface="Telegraf"/>
              </a:rPr>
              <a:t>Zuckerburg</a:t>
            </a:r>
            <a:r>
              <a:rPr lang="en-US" sz="4400" dirty="0">
                <a:solidFill>
                  <a:srgbClr val="191919"/>
                </a:solidFill>
                <a:latin typeface="Telegraf"/>
              </a:rPr>
              <a:t>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42326" y="2068962"/>
            <a:ext cx="12603348" cy="1773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ECC6FF"/>
                </a:solidFill>
                <a:latin typeface="Telegraf Bold"/>
              </a:rPr>
              <a:t>Where did the name 'metaverse' come from?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192969">
            <a:off x="16124110" y="-1697969"/>
            <a:ext cx="4496955" cy="7432984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2773229" y="2690394"/>
            <a:ext cx="3967581" cy="3030240"/>
          </a:xfrm>
          <a:prstGeom prst="rect">
            <a:avLst/>
          </a:prstGeom>
        </p:spPr>
      </p:pic>
      <p:pic>
        <p:nvPicPr>
          <p:cNvPr id="36" name="btnInknoeActivityCp2">
            <a:extLst>
              <a:ext uri="{FF2B5EF4-FFF2-40B4-BE49-F238E27FC236}">
                <a16:creationId xmlns:a16="http://schemas.microsoft.com/office/drawing/2014/main" id="{18AF6D82-85E7-A52A-25FA-1096884D9C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447" y="4086498"/>
            <a:ext cx="2861105" cy="748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invertebrate, purple, dark, worm&#10;&#10;Description automatically generated">
            <a:extLst>
              <a:ext uri="{FF2B5EF4-FFF2-40B4-BE49-F238E27FC236}">
                <a16:creationId xmlns:a16="http://schemas.microsoft.com/office/drawing/2014/main" id="{54052163-E661-46C4-9072-F9AE33760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1889" y="-1676783"/>
            <a:ext cx="3557378" cy="40889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419863" y="727246"/>
            <a:ext cx="3718968" cy="305885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324631" y="8171749"/>
            <a:ext cx="3334004" cy="331733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825757" y="5580173"/>
            <a:ext cx="5832342" cy="1392680"/>
            <a:chOff x="0" y="0"/>
            <a:chExt cx="18036243" cy="4306798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17891464" cy="4162018"/>
            </a:xfrm>
            <a:custGeom>
              <a:avLst/>
              <a:gdLst/>
              <a:ahLst/>
              <a:cxnLst/>
              <a:rect l="l" t="t" r="r" b="b"/>
              <a:pathLst>
                <a:path w="17891464" h="4162018">
                  <a:moveTo>
                    <a:pt x="0" y="0"/>
                  </a:moveTo>
                  <a:lnTo>
                    <a:pt x="17891464" y="0"/>
                  </a:lnTo>
                  <a:lnTo>
                    <a:pt x="17891464" y="4162018"/>
                  </a:lnTo>
                  <a:lnTo>
                    <a:pt x="0" y="4162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8036243" cy="4306798"/>
            </a:xfrm>
            <a:custGeom>
              <a:avLst/>
              <a:gdLst/>
              <a:ahLst/>
              <a:cxnLst/>
              <a:rect l="l" t="t" r="r" b="b"/>
              <a:pathLst>
                <a:path w="18036243" h="4306798">
                  <a:moveTo>
                    <a:pt x="17891463" y="4162018"/>
                  </a:moveTo>
                  <a:lnTo>
                    <a:pt x="18036243" y="4162018"/>
                  </a:lnTo>
                  <a:lnTo>
                    <a:pt x="18036243" y="4306798"/>
                  </a:lnTo>
                  <a:lnTo>
                    <a:pt x="17891463" y="4306798"/>
                  </a:lnTo>
                  <a:lnTo>
                    <a:pt x="17891463" y="416201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62018"/>
                  </a:lnTo>
                  <a:lnTo>
                    <a:pt x="0" y="4162018"/>
                  </a:lnTo>
                  <a:lnTo>
                    <a:pt x="0" y="144780"/>
                  </a:lnTo>
                  <a:close/>
                  <a:moveTo>
                    <a:pt x="0" y="4162018"/>
                  </a:moveTo>
                  <a:lnTo>
                    <a:pt x="144780" y="4162018"/>
                  </a:lnTo>
                  <a:lnTo>
                    <a:pt x="144780" y="4306798"/>
                  </a:lnTo>
                  <a:lnTo>
                    <a:pt x="0" y="4306798"/>
                  </a:lnTo>
                  <a:lnTo>
                    <a:pt x="0" y="4162018"/>
                  </a:lnTo>
                  <a:close/>
                  <a:moveTo>
                    <a:pt x="17891463" y="144780"/>
                  </a:moveTo>
                  <a:lnTo>
                    <a:pt x="18036243" y="144780"/>
                  </a:lnTo>
                  <a:lnTo>
                    <a:pt x="18036243" y="4162018"/>
                  </a:lnTo>
                  <a:lnTo>
                    <a:pt x="17891463" y="4162018"/>
                  </a:lnTo>
                  <a:lnTo>
                    <a:pt x="17891463" y="144780"/>
                  </a:lnTo>
                  <a:close/>
                  <a:moveTo>
                    <a:pt x="144780" y="4162018"/>
                  </a:moveTo>
                  <a:lnTo>
                    <a:pt x="17891463" y="4162018"/>
                  </a:lnTo>
                  <a:lnTo>
                    <a:pt x="17891463" y="4306798"/>
                  </a:lnTo>
                  <a:lnTo>
                    <a:pt x="144780" y="4306798"/>
                  </a:lnTo>
                  <a:lnTo>
                    <a:pt x="144780" y="4162018"/>
                  </a:lnTo>
                  <a:close/>
                  <a:moveTo>
                    <a:pt x="17891463" y="0"/>
                  </a:moveTo>
                  <a:lnTo>
                    <a:pt x="18036243" y="0"/>
                  </a:lnTo>
                  <a:lnTo>
                    <a:pt x="18036243" y="144780"/>
                  </a:lnTo>
                  <a:lnTo>
                    <a:pt x="17891463" y="144780"/>
                  </a:lnTo>
                  <a:lnTo>
                    <a:pt x="178914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891463" y="0"/>
                  </a:lnTo>
                  <a:lnTo>
                    <a:pt x="178914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CC6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031413" y="5332851"/>
            <a:ext cx="5777550" cy="144436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2825757" y="7555399"/>
            <a:ext cx="5832342" cy="1392680"/>
            <a:chOff x="0" y="0"/>
            <a:chExt cx="18036243" cy="4306798"/>
          </a:xfrm>
        </p:grpSpPr>
        <p:sp>
          <p:nvSpPr>
            <p:cNvPr id="10" name="Freeform 10"/>
            <p:cNvSpPr/>
            <p:nvPr/>
          </p:nvSpPr>
          <p:spPr>
            <a:xfrm>
              <a:off x="72390" y="72390"/>
              <a:ext cx="17891464" cy="4162018"/>
            </a:xfrm>
            <a:custGeom>
              <a:avLst/>
              <a:gdLst/>
              <a:ahLst/>
              <a:cxnLst/>
              <a:rect l="l" t="t" r="r" b="b"/>
              <a:pathLst>
                <a:path w="17891464" h="4162018">
                  <a:moveTo>
                    <a:pt x="0" y="0"/>
                  </a:moveTo>
                  <a:lnTo>
                    <a:pt x="17891464" y="0"/>
                  </a:lnTo>
                  <a:lnTo>
                    <a:pt x="17891464" y="4162018"/>
                  </a:lnTo>
                  <a:lnTo>
                    <a:pt x="0" y="4162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8036243" cy="4306798"/>
            </a:xfrm>
            <a:custGeom>
              <a:avLst/>
              <a:gdLst/>
              <a:ahLst/>
              <a:cxnLst/>
              <a:rect l="l" t="t" r="r" b="b"/>
              <a:pathLst>
                <a:path w="18036243" h="4306798">
                  <a:moveTo>
                    <a:pt x="17891463" y="4162018"/>
                  </a:moveTo>
                  <a:lnTo>
                    <a:pt x="18036243" y="4162018"/>
                  </a:lnTo>
                  <a:lnTo>
                    <a:pt x="18036243" y="4306798"/>
                  </a:lnTo>
                  <a:lnTo>
                    <a:pt x="17891463" y="4306798"/>
                  </a:lnTo>
                  <a:lnTo>
                    <a:pt x="17891463" y="416201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62018"/>
                  </a:lnTo>
                  <a:lnTo>
                    <a:pt x="0" y="4162018"/>
                  </a:lnTo>
                  <a:lnTo>
                    <a:pt x="0" y="144780"/>
                  </a:lnTo>
                  <a:close/>
                  <a:moveTo>
                    <a:pt x="0" y="4162018"/>
                  </a:moveTo>
                  <a:lnTo>
                    <a:pt x="144780" y="4162018"/>
                  </a:lnTo>
                  <a:lnTo>
                    <a:pt x="144780" y="4306798"/>
                  </a:lnTo>
                  <a:lnTo>
                    <a:pt x="0" y="4306798"/>
                  </a:lnTo>
                  <a:lnTo>
                    <a:pt x="0" y="4162018"/>
                  </a:lnTo>
                  <a:close/>
                  <a:moveTo>
                    <a:pt x="17891463" y="144780"/>
                  </a:moveTo>
                  <a:lnTo>
                    <a:pt x="18036243" y="144780"/>
                  </a:lnTo>
                  <a:lnTo>
                    <a:pt x="18036243" y="4162018"/>
                  </a:lnTo>
                  <a:lnTo>
                    <a:pt x="17891463" y="4162018"/>
                  </a:lnTo>
                  <a:lnTo>
                    <a:pt x="17891463" y="144780"/>
                  </a:lnTo>
                  <a:close/>
                  <a:moveTo>
                    <a:pt x="144780" y="4162018"/>
                  </a:moveTo>
                  <a:lnTo>
                    <a:pt x="17891463" y="4162018"/>
                  </a:lnTo>
                  <a:lnTo>
                    <a:pt x="17891463" y="4306798"/>
                  </a:lnTo>
                  <a:lnTo>
                    <a:pt x="144780" y="4306798"/>
                  </a:lnTo>
                  <a:lnTo>
                    <a:pt x="144780" y="4162018"/>
                  </a:lnTo>
                  <a:close/>
                  <a:moveTo>
                    <a:pt x="17891463" y="0"/>
                  </a:moveTo>
                  <a:lnTo>
                    <a:pt x="18036243" y="0"/>
                  </a:lnTo>
                  <a:lnTo>
                    <a:pt x="18036243" y="144780"/>
                  </a:lnTo>
                  <a:lnTo>
                    <a:pt x="17891463" y="144780"/>
                  </a:lnTo>
                  <a:lnTo>
                    <a:pt x="178914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891463" y="0"/>
                  </a:lnTo>
                  <a:lnTo>
                    <a:pt x="178914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CC6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AutoShape 12"/>
          <p:cNvSpPr/>
          <p:nvPr/>
        </p:nvSpPr>
        <p:spPr>
          <a:xfrm>
            <a:off x="3031413" y="7308077"/>
            <a:ext cx="5777550" cy="144436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9479038" y="5580173"/>
            <a:ext cx="5832342" cy="1392680"/>
            <a:chOff x="0" y="0"/>
            <a:chExt cx="18036243" cy="4306798"/>
          </a:xfrm>
        </p:grpSpPr>
        <p:sp>
          <p:nvSpPr>
            <p:cNvPr id="14" name="Freeform 14"/>
            <p:cNvSpPr/>
            <p:nvPr/>
          </p:nvSpPr>
          <p:spPr>
            <a:xfrm>
              <a:off x="72390" y="72390"/>
              <a:ext cx="17891464" cy="4162018"/>
            </a:xfrm>
            <a:custGeom>
              <a:avLst/>
              <a:gdLst/>
              <a:ahLst/>
              <a:cxnLst/>
              <a:rect l="l" t="t" r="r" b="b"/>
              <a:pathLst>
                <a:path w="17891464" h="4162018">
                  <a:moveTo>
                    <a:pt x="0" y="0"/>
                  </a:moveTo>
                  <a:lnTo>
                    <a:pt x="17891464" y="0"/>
                  </a:lnTo>
                  <a:lnTo>
                    <a:pt x="17891464" y="4162018"/>
                  </a:lnTo>
                  <a:lnTo>
                    <a:pt x="0" y="4162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18036243" cy="4306798"/>
            </a:xfrm>
            <a:custGeom>
              <a:avLst/>
              <a:gdLst/>
              <a:ahLst/>
              <a:cxnLst/>
              <a:rect l="l" t="t" r="r" b="b"/>
              <a:pathLst>
                <a:path w="18036243" h="4306798">
                  <a:moveTo>
                    <a:pt x="17891463" y="4162018"/>
                  </a:moveTo>
                  <a:lnTo>
                    <a:pt x="18036243" y="4162018"/>
                  </a:lnTo>
                  <a:lnTo>
                    <a:pt x="18036243" y="4306798"/>
                  </a:lnTo>
                  <a:lnTo>
                    <a:pt x="17891463" y="4306798"/>
                  </a:lnTo>
                  <a:lnTo>
                    <a:pt x="17891463" y="416201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62018"/>
                  </a:lnTo>
                  <a:lnTo>
                    <a:pt x="0" y="4162018"/>
                  </a:lnTo>
                  <a:lnTo>
                    <a:pt x="0" y="144780"/>
                  </a:lnTo>
                  <a:close/>
                  <a:moveTo>
                    <a:pt x="0" y="4162018"/>
                  </a:moveTo>
                  <a:lnTo>
                    <a:pt x="144780" y="4162018"/>
                  </a:lnTo>
                  <a:lnTo>
                    <a:pt x="144780" y="4306798"/>
                  </a:lnTo>
                  <a:lnTo>
                    <a:pt x="0" y="4306798"/>
                  </a:lnTo>
                  <a:lnTo>
                    <a:pt x="0" y="4162018"/>
                  </a:lnTo>
                  <a:close/>
                  <a:moveTo>
                    <a:pt x="17891463" y="144780"/>
                  </a:moveTo>
                  <a:lnTo>
                    <a:pt x="18036243" y="144780"/>
                  </a:lnTo>
                  <a:lnTo>
                    <a:pt x="18036243" y="4162018"/>
                  </a:lnTo>
                  <a:lnTo>
                    <a:pt x="17891463" y="4162018"/>
                  </a:lnTo>
                  <a:lnTo>
                    <a:pt x="17891463" y="144780"/>
                  </a:lnTo>
                  <a:close/>
                  <a:moveTo>
                    <a:pt x="144780" y="4162018"/>
                  </a:moveTo>
                  <a:lnTo>
                    <a:pt x="17891463" y="4162018"/>
                  </a:lnTo>
                  <a:lnTo>
                    <a:pt x="17891463" y="4306798"/>
                  </a:lnTo>
                  <a:lnTo>
                    <a:pt x="144780" y="4306798"/>
                  </a:lnTo>
                  <a:lnTo>
                    <a:pt x="144780" y="4162018"/>
                  </a:lnTo>
                  <a:close/>
                  <a:moveTo>
                    <a:pt x="17891463" y="0"/>
                  </a:moveTo>
                  <a:lnTo>
                    <a:pt x="18036243" y="0"/>
                  </a:lnTo>
                  <a:lnTo>
                    <a:pt x="18036243" y="144780"/>
                  </a:lnTo>
                  <a:lnTo>
                    <a:pt x="17891463" y="144780"/>
                  </a:lnTo>
                  <a:lnTo>
                    <a:pt x="178914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891463" y="0"/>
                  </a:lnTo>
                  <a:lnTo>
                    <a:pt x="178914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CC6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AutoShape 16"/>
          <p:cNvSpPr/>
          <p:nvPr/>
        </p:nvSpPr>
        <p:spPr>
          <a:xfrm>
            <a:off x="9684694" y="5332851"/>
            <a:ext cx="5777550" cy="144436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9479038" y="7555399"/>
            <a:ext cx="5832342" cy="1392680"/>
            <a:chOff x="0" y="0"/>
            <a:chExt cx="18036243" cy="4306798"/>
          </a:xfrm>
        </p:grpSpPr>
        <p:sp>
          <p:nvSpPr>
            <p:cNvPr id="18" name="Freeform 18"/>
            <p:cNvSpPr/>
            <p:nvPr/>
          </p:nvSpPr>
          <p:spPr>
            <a:xfrm>
              <a:off x="72390" y="72390"/>
              <a:ext cx="17891464" cy="4162018"/>
            </a:xfrm>
            <a:custGeom>
              <a:avLst/>
              <a:gdLst/>
              <a:ahLst/>
              <a:cxnLst/>
              <a:rect l="l" t="t" r="r" b="b"/>
              <a:pathLst>
                <a:path w="17891464" h="4162018">
                  <a:moveTo>
                    <a:pt x="0" y="0"/>
                  </a:moveTo>
                  <a:lnTo>
                    <a:pt x="17891464" y="0"/>
                  </a:lnTo>
                  <a:lnTo>
                    <a:pt x="17891464" y="4162018"/>
                  </a:lnTo>
                  <a:lnTo>
                    <a:pt x="0" y="4162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8036243" cy="4306798"/>
            </a:xfrm>
            <a:custGeom>
              <a:avLst/>
              <a:gdLst/>
              <a:ahLst/>
              <a:cxnLst/>
              <a:rect l="l" t="t" r="r" b="b"/>
              <a:pathLst>
                <a:path w="18036243" h="4306798">
                  <a:moveTo>
                    <a:pt x="17891463" y="4162018"/>
                  </a:moveTo>
                  <a:lnTo>
                    <a:pt x="18036243" y="4162018"/>
                  </a:lnTo>
                  <a:lnTo>
                    <a:pt x="18036243" y="4306798"/>
                  </a:lnTo>
                  <a:lnTo>
                    <a:pt x="17891463" y="4306798"/>
                  </a:lnTo>
                  <a:lnTo>
                    <a:pt x="17891463" y="416201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62018"/>
                  </a:lnTo>
                  <a:lnTo>
                    <a:pt x="0" y="4162018"/>
                  </a:lnTo>
                  <a:lnTo>
                    <a:pt x="0" y="144780"/>
                  </a:lnTo>
                  <a:close/>
                  <a:moveTo>
                    <a:pt x="0" y="4162018"/>
                  </a:moveTo>
                  <a:lnTo>
                    <a:pt x="144780" y="4162018"/>
                  </a:lnTo>
                  <a:lnTo>
                    <a:pt x="144780" y="4306798"/>
                  </a:lnTo>
                  <a:lnTo>
                    <a:pt x="0" y="4306798"/>
                  </a:lnTo>
                  <a:lnTo>
                    <a:pt x="0" y="4162018"/>
                  </a:lnTo>
                  <a:close/>
                  <a:moveTo>
                    <a:pt x="17891463" y="144780"/>
                  </a:moveTo>
                  <a:lnTo>
                    <a:pt x="18036243" y="144780"/>
                  </a:lnTo>
                  <a:lnTo>
                    <a:pt x="18036243" y="4162018"/>
                  </a:lnTo>
                  <a:lnTo>
                    <a:pt x="17891463" y="4162018"/>
                  </a:lnTo>
                  <a:lnTo>
                    <a:pt x="17891463" y="144780"/>
                  </a:lnTo>
                  <a:close/>
                  <a:moveTo>
                    <a:pt x="144780" y="4162018"/>
                  </a:moveTo>
                  <a:lnTo>
                    <a:pt x="17891463" y="4162018"/>
                  </a:lnTo>
                  <a:lnTo>
                    <a:pt x="17891463" y="4306798"/>
                  </a:lnTo>
                  <a:lnTo>
                    <a:pt x="144780" y="4306798"/>
                  </a:lnTo>
                  <a:lnTo>
                    <a:pt x="144780" y="4162018"/>
                  </a:lnTo>
                  <a:close/>
                  <a:moveTo>
                    <a:pt x="17891463" y="0"/>
                  </a:moveTo>
                  <a:lnTo>
                    <a:pt x="18036243" y="0"/>
                  </a:lnTo>
                  <a:lnTo>
                    <a:pt x="18036243" y="144780"/>
                  </a:lnTo>
                  <a:lnTo>
                    <a:pt x="17891463" y="144780"/>
                  </a:lnTo>
                  <a:lnTo>
                    <a:pt x="178914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891463" y="0"/>
                  </a:lnTo>
                  <a:lnTo>
                    <a:pt x="178914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CC6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AutoShape 20"/>
          <p:cNvSpPr/>
          <p:nvPr/>
        </p:nvSpPr>
        <p:spPr>
          <a:xfrm>
            <a:off x="9684694" y="7308077"/>
            <a:ext cx="5777550" cy="144436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3275121" y="5591325"/>
            <a:ext cx="907073" cy="975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A.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35814" y="5606555"/>
            <a:ext cx="4005076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91919"/>
                </a:solidFill>
                <a:latin typeface="Telegraf"/>
              </a:rPr>
              <a:t>Google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275121" y="7566523"/>
            <a:ext cx="907073" cy="97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C.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335814" y="7581782"/>
            <a:ext cx="4005076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91919"/>
                </a:solidFill>
                <a:latin typeface="Telegraf"/>
              </a:rPr>
              <a:t>Amazon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28402" y="5591297"/>
            <a:ext cx="907073" cy="97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B.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89095" y="5606555"/>
            <a:ext cx="4005076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91919"/>
                </a:solidFill>
                <a:latin typeface="Telegraf"/>
              </a:rPr>
              <a:t>Microsoft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28402" y="7566551"/>
            <a:ext cx="907073" cy="975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A.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989095" y="7581782"/>
            <a:ext cx="4005076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91919"/>
                </a:solidFill>
                <a:latin typeface="Telegraf"/>
              </a:rPr>
              <a:t>Facebook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842326" y="1898738"/>
            <a:ext cx="12603348" cy="2626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ECC6FF"/>
                </a:solidFill>
                <a:latin typeface="Telegraf Bold"/>
              </a:rPr>
              <a:t>Which of the following companies is NOT in the race for building a metaverse?</a:t>
            </a:r>
          </a:p>
        </p:txBody>
      </p:sp>
      <p:pic>
        <p:nvPicPr>
          <p:cNvPr id="36" name="btnInknoeActivityCp2">
            <a:extLst>
              <a:ext uri="{FF2B5EF4-FFF2-40B4-BE49-F238E27FC236}">
                <a16:creationId xmlns:a16="http://schemas.microsoft.com/office/drawing/2014/main" id="{B5BB0AFD-E3DF-3211-445D-B4A80F7132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71" y="9176528"/>
            <a:ext cx="2539568" cy="6640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79347" cy="10282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45178" y="-863056"/>
            <a:ext cx="4359327" cy="257200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99497" y="2972876"/>
            <a:ext cx="10452979" cy="1773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ECC6FF"/>
                </a:solidFill>
                <a:latin typeface="Telegraf Bold"/>
              </a:rPr>
              <a:t>Can you access the Metaverse today?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69558" y="-218123"/>
            <a:ext cx="18223141" cy="9889181"/>
            <a:chOff x="0" y="0"/>
            <a:chExt cx="232442220" cy="1261397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2442221" cy="126139786"/>
            </a:xfrm>
            <a:custGeom>
              <a:avLst/>
              <a:gdLst/>
              <a:ahLst/>
              <a:cxnLst/>
              <a:rect l="l" t="t" r="r" b="b"/>
              <a:pathLst>
                <a:path w="232442221" h="126139786">
                  <a:moveTo>
                    <a:pt x="232216151" y="0"/>
                  </a:moveTo>
                  <a:lnTo>
                    <a:pt x="0" y="0"/>
                  </a:lnTo>
                  <a:lnTo>
                    <a:pt x="0" y="126139786"/>
                  </a:lnTo>
                  <a:lnTo>
                    <a:pt x="232442221" y="126139786"/>
                  </a:lnTo>
                  <a:lnTo>
                    <a:pt x="232442221" y="0"/>
                  </a:lnTo>
                  <a:lnTo>
                    <a:pt x="232216151" y="0"/>
                  </a:lnTo>
                  <a:close/>
                  <a:moveTo>
                    <a:pt x="232216151" y="125913728"/>
                  </a:moveTo>
                  <a:lnTo>
                    <a:pt x="228600" y="125913728"/>
                  </a:lnTo>
                  <a:lnTo>
                    <a:pt x="228600" y="228600"/>
                  </a:lnTo>
                  <a:lnTo>
                    <a:pt x="232216151" y="228600"/>
                  </a:lnTo>
                  <a:lnTo>
                    <a:pt x="232216151" y="1259137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20258">
            <a:off x="-4825520" y="7680999"/>
            <a:ext cx="8725662" cy="7253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6584082">
            <a:off x="16172419" y="-990769"/>
            <a:ext cx="4231162" cy="31257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Background pattern&#10;&#10;Description automatically generated">
            <a:extLst>
              <a:ext uri="{FF2B5EF4-FFF2-40B4-BE49-F238E27FC236}">
                <a16:creationId xmlns:a16="http://schemas.microsoft.com/office/drawing/2014/main" id="{3AF21185-F804-4B48-AE6F-06BF889D7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00757" y="-198279"/>
            <a:ext cx="17864000" cy="9889181"/>
            <a:chOff x="0" y="0"/>
            <a:chExt cx="227861245" cy="1261397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7861242" cy="126139786"/>
            </a:xfrm>
            <a:custGeom>
              <a:avLst/>
              <a:gdLst/>
              <a:ahLst/>
              <a:cxnLst/>
              <a:rect l="l" t="t" r="r" b="b"/>
              <a:pathLst>
                <a:path w="227861242" h="126139786">
                  <a:moveTo>
                    <a:pt x="227635197" y="0"/>
                  </a:moveTo>
                  <a:lnTo>
                    <a:pt x="0" y="0"/>
                  </a:lnTo>
                  <a:lnTo>
                    <a:pt x="0" y="126139786"/>
                  </a:lnTo>
                  <a:lnTo>
                    <a:pt x="227861242" y="126139786"/>
                  </a:lnTo>
                  <a:lnTo>
                    <a:pt x="227861242" y="0"/>
                  </a:lnTo>
                  <a:lnTo>
                    <a:pt x="227635197" y="0"/>
                  </a:lnTo>
                  <a:close/>
                  <a:moveTo>
                    <a:pt x="227635197" y="125913728"/>
                  </a:moveTo>
                  <a:lnTo>
                    <a:pt x="228600" y="125913728"/>
                  </a:lnTo>
                  <a:lnTo>
                    <a:pt x="228600" y="228600"/>
                  </a:lnTo>
                  <a:lnTo>
                    <a:pt x="227635197" y="228600"/>
                  </a:lnTo>
                  <a:lnTo>
                    <a:pt x="227635197" y="125913728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48770">
            <a:off x="-2258993" y="7512334"/>
            <a:ext cx="3534501" cy="26994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45178" y="-863056"/>
            <a:ext cx="4359327" cy="257200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531290" y="7789983"/>
            <a:ext cx="2756710" cy="307154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842326" y="2041046"/>
            <a:ext cx="12603348" cy="92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ECC6FF"/>
                </a:solidFill>
                <a:latin typeface="Telegraf Bold"/>
              </a:rPr>
              <a:t>What will the metaverse look like?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4751" y="5098726"/>
            <a:ext cx="4900546" cy="1652348"/>
            <a:chOff x="0" y="0"/>
            <a:chExt cx="6534061" cy="220313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534061" cy="1856907"/>
              <a:chOff x="0" y="0"/>
              <a:chExt cx="15154709" cy="430679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72390" y="72390"/>
                <a:ext cx="15009930" cy="4162018"/>
              </a:xfrm>
              <a:custGeom>
                <a:avLst/>
                <a:gdLst/>
                <a:ahLst/>
                <a:cxnLst/>
                <a:rect l="l" t="t" r="r" b="b"/>
                <a:pathLst>
                  <a:path w="15009930" h="4162018">
                    <a:moveTo>
                      <a:pt x="0" y="0"/>
                    </a:moveTo>
                    <a:lnTo>
                      <a:pt x="15009930" y="0"/>
                    </a:lnTo>
                    <a:lnTo>
                      <a:pt x="15009930" y="4162018"/>
                    </a:lnTo>
                    <a:lnTo>
                      <a:pt x="0" y="41620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15154709" cy="4306798"/>
              </a:xfrm>
              <a:custGeom>
                <a:avLst/>
                <a:gdLst/>
                <a:ahLst/>
                <a:cxnLst/>
                <a:rect l="l" t="t" r="r" b="b"/>
                <a:pathLst>
                  <a:path w="15154709" h="4306798">
                    <a:moveTo>
                      <a:pt x="15009929" y="4162018"/>
                    </a:moveTo>
                    <a:lnTo>
                      <a:pt x="15154709" y="4162018"/>
                    </a:lnTo>
                    <a:lnTo>
                      <a:pt x="15154709" y="4306798"/>
                    </a:lnTo>
                    <a:lnTo>
                      <a:pt x="15009929" y="4306798"/>
                    </a:lnTo>
                    <a:lnTo>
                      <a:pt x="15009929" y="4162018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4162018"/>
                    </a:lnTo>
                    <a:lnTo>
                      <a:pt x="0" y="4162018"/>
                    </a:lnTo>
                    <a:lnTo>
                      <a:pt x="0" y="144780"/>
                    </a:lnTo>
                    <a:close/>
                    <a:moveTo>
                      <a:pt x="0" y="4162018"/>
                    </a:moveTo>
                    <a:lnTo>
                      <a:pt x="144780" y="4162018"/>
                    </a:lnTo>
                    <a:lnTo>
                      <a:pt x="144780" y="4306798"/>
                    </a:lnTo>
                    <a:lnTo>
                      <a:pt x="0" y="4306798"/>
                    </a:lnTo>
                    <a:lnTo>
                      <a:pt x="0" y="4162018"/>
                    </a:lnTo>
                    <a:close/>
                    <a:moveTo>
                      <a:pt x="15009929" y="144780"/>
                    </a:moveTo>
                    <a:lnTo>
                      <a:pt x="15154709" y="144780"/>
                    </a:lnTo>
                    <a:lnTo>
                      <a:pt x="15154709" y="4162018"/>
                    </a:lnTo>
                    <a:lnTo>
                      <a:pt x="15009929" y="4162018"/>
                    </a:lnTo>
                    <a:lnTo>
                      <a:pt x="15009929" y="144780"/>
                    </a:lnTo>
                    <a:close/>
                    <a:moveTo>
                      <a:pt x="144780" y="4162018"/>
                    </a:moveTo>
                    <a:lnTo>
                      <a:pt x="15009929" y="4162018"/>
                    </a:lnTo>
                    <a:lnTo>
                      <a:pt x="15009929" y="4306798"/>
                    </a:lnTo>
                    <a:lnTo>
                      <a:pt x="144780" y="4306798"/>
                    </a:lnTo>
                    <a:lnTo>
                      <a:pt x="144780" y="4162018"/>
                    </a:lnTo>
                    <a:close/>
                    <a:moveTo>
                      <a:pt x="15009929" y="0"/>
                    </a:moveTo>
                    <a:lnTo>
                      <a:pt x="15154709" y="0"/>
                    </a:lnTo>
                    <a:lnTo>
                      <a:pt x="15154709" y="144780"/>
                    </a:lnTo>
                    <a:lnTo>
                      <a:pt x="15009929" y="144780"/>
                    </a:lnTo>
                    <a:lnTo>
                      <a:pt x="15009929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5009929" y="0"/>
                    </a:lnTo>
                    <a:lnTo>
                      <a:pt x="15009929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11E7F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233246" y="211624"/>
              <a:ext cx="6056699" cy="1991507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45820" y="5283911"/>
            <a:ext cx="4138408" cy="1417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191919"/>
                </a:solidFill>
                <a:latin typeface="Telegraf"/>
              </a:rPr>
              <a:t>Companies create their own versions (resulting in many versions)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631429" y="3970772"/>
            <a:ext cx="967190" cy="973125"/>
            <a:chOff x="0" y="0"/>
            <a:chExt cx="1289587" cy="129750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/>
            <a:srcRect l="367" r="367"/>
            <a:stretch>
              <a:fillRect/>
            </a:stretch>
          </p:blipFill>
          <p:spPr>
            <a:xfrm>
              <a:off x="0" y="0"/>
              <a:ext cx="1289587" cy="129750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257897" y="277275"/>
              <a:ext cx="77379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191919"/>
                  </a:solidFill>
                  <a:latin typeface="Telegraf Bold Bold"/>
                </a:rPr>
                <a:t>A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569686" y="3970772"/>
            <a:ext cx="967190" cy="973125"/>
            <a:chOff x="0" y="0"/>
            <a:chExt cx="1289587" cy="1297500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/>
            <a:srcRect l="367" r="367"/>
            <a:stretch>
              <a:fillRect/>
            </a:stretch>
          </p:blipFill>
          <p:spPr>
            <a:xfrm>
              <a:off x="0" y="0"/>
              <a:ext cx="1289587" cy="12975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257897" y="277275"/>
              <a:ext cx="77379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191919"/>
                  </a:solidFill>
                  <a:latin typeface="Telegraf Bold Bold"/>
                </a:rPr>
                <a:t>B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507942" y="3970772"/>
            <a:ext cx="967190" cy="973125"/>
            <a:chOff x="0" y="0"/>
            <a:chExt cx="1289587" cy="1297500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/>
            <a:srcRect l="367" r="367"/>
            <a:stretch>
              <a:fillRect/>
            </a:stretch>
          </p:blipFill>
          <p:spPr>
            <a:xfrm>
              <a:off x="0" y="0"/>
              <a:ext cx="1289587" cy="1297500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257897" y="277275"/>
              <a:ext cx="77379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191919"/>
                  </a:solidFill>
                  <a:latin typeface="Telegraf Bold Bold"/>
                </a:rPr>
                <a:t>C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603008" y="5098726"/>
            <a:ext cx="4900546" cy="1652348"/>
            <a:chOff x="0" y="0"/>
            <a:chExt cx="6534061" cy="220313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6534061" cy="1856907"/>
              <a:chOff x="0" y="0"/>
              <a:chExt cx="15154709" cy="43067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72390" y="72390"/>
                <a:ext cx="15009930" cy="4162018"/>
              </a:xfrm>
              <a:custGeom>
                <a:avLst/>
                <a:gdLst/>
                <a:ahLst/>
                <a:cxnLst/>
                <a:rect l="l" t="t" r="r" b="b"/>
                <a:pathLst>
                  <a:path w="15009930" h="4162018">
                    <a:moveTo>
                      <a:pt x="0" y="0"/>
                    </a:moveTo>
                    <a:lnTo>
                      <a:pt x="15009930" y="0"/>
                    </a:lnTo>
                    <a:lnTo>
                      <a:pt x="15009930" y="4162018"/>
                    </a:lnTo>
                    <a:lnTo>
                      <a:pt x="0" y="41620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2525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15154709" cy="4306798"/>
              </a:xfrm>
              <a:custGeom>
                <a:avLst/>
                <a:gdLst/>
                <a:ahLst/>
                <a:cxnLst/>
                <a:rect l="l" t="t" r="r" b="b"/>
                <a:pathLst>
                  <a:path w="15154709" h="4306798">
                    <a:moveTo>
                      <a:pt x="15009929" y="4162018"/>
                    </a:moveTo>
                    <a:lnTo>
                      <a:pt x="15154709" y="4162018"/>
                    </a:lnTo>
                    <a:lnTo>
                      <a:pt x="15154709" y="4306798"/>
                    </a:lnTo>
                    <a:lnTo>
                      <a:pt x="15009929" y="4306798"/>
                    </a:lnTo>
                    <a:lnTo>
                      <a:pt x="15009929" y="4162018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4162018"/>
                    </a:lnTo>
                    <a:lnTo>
                      <a:pt x="0" y="4162018"/>
                    </a:lnTo>
                    <a:lnTo>
                      <a:pt x="0" y="144780"/>
                    </a:lnTo>
                    <a:close/>
                    <a:moveTo>
                      <a:pt x="0" y="4162018"/>
                    </a:moveTo>
                    <a:lnTo>
                      <a:pt x="144780" y="4162018"/>
                    </a:lnTo>
                    <a:lnTo>
                      <a:pt x="144780" y="4306798"/>
                    </a:lnTo>
                    <a:lnTo>
                      <a:pt x="0" y="4306798"/>
                    </a:lnTo>
                    <a:lnTo>
                      <a:pt x="0" y="4162018"/>
                    </a:lnTo>
                    <a:close/>
                    <a:moveTo>
                      <a:pt x="15009929" y="144780"/>
                    </a:moveTo>
                    <a:lnTo>
                      <a:pt x="15154709" y="144780"/>
                    </a:lnTo>
                    <a:lnTo>
                      <a:pt x="15154709" y="4162018"/>
                    </a:lnTo>
                    <a:lnTo>
                      <a:pt x="15009929" y="4162018"/>
                    </a:lnTo>
                    <a:lnTo>
                      <a:pt x="15009929" y="144780"/>
                    </a:lnTo>
                    <a:close/>
                    <a:moveTo>
                      <a:pt x="144780" y="4162018"/>
                    </a:moveTo>
                    <a:lnTo>
                      <a:pt x="15009929" y="4162018"/>
                    </a:lnTo>
                    <a:lnTo>
                      <a:pt x="15009929" y="4306798"/>
                    </a:lnTo>
                    <a:lnTo>
                      <a:pt x="144780" y="4306798"/>
                    </a:lnTo>
                    <a:lnTo>
                      <a:pt x="144780" y="4162018"/>
                    </a:lnTo>
                    <a:close/>
                    <a:moveTo>
                      <a:pt x="15009929" y="0"/>
                    </a:moveTo>
                    <a:lnTo>
                      <a:pt x="15154709" y="0"/>
                    </a:lnTo>
                    <a:lnTo>
                      <a:pt x="15154709" y="144780"/>
                    </a:lnTo>
                    <a:lnTo>
                      <a:pt x="15009929" y="144780"/>
                    </a:lnTo>
                    <a:lnTo>
                      <a:pt x="15009929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5009929" y="0"/>
                    </a:lnTo>
                    <a:lnTo>
                      <a:pt x="15009929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11E7F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" name="AutoShape 29"/>
            <p:cNvSpPr/>
            <p:nvPr/>
          </p:nvSpPr>
          <p:spPr>
            <a:xfrm>
              <a:off x="233246" y="211624"/>
              <a:ext cx="6056699" cy="1991507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984077" y="5493104"/>
            <a:ext cx="4138408" cy="95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191919"/>
                </a:solidFill>
                <a:latin typeface="Telegraf"/>
              </a:rPr>
              <a:t>Companies all build a metaverse together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5578847" y="6595765"/>
            <a:ext cx="967190" cy="973125"/>
            <a:chOff x="0" y="0"/>
            <a:chExt cx="1289587" cy="1297500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/>
            <a:srcRect l="367" r="367"/>
            <a:stretch>
              <a:fillRect/>
            </a:stretch>
          </p:blipFill>
          <p:spPr>
            <a:xfrm>
              <a:off x="0" y="0"/>
              <a:ext cx="1289587" cy="1297500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257897" y="277275"/>
              <a:ext cx="77379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191919"/>
                  </a:solidFill>
                  <a:latin typeface="Telegraf Bold Bold"/>
                </a:rPr>
                <a:t>D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607396" y="7673407"/>
            <a:ext cx="4900546" cy="1392680"/>
            <a:chOff x="0" y="0"/>
            <a:chExt cx="15154709" cy="4306798"/>
          </a:xfrm>
        </p:grpSpPr>
        <p:sp>
          <p:nvSpPr>
            <p:cNvPr id="35" name="Freeform 35"/>
            <p:cNvSpPr/>
            <p:nvPr/>
          </p:nvSpPr>
          <p:spPr>
            <a:xfrm>
              <a:off x="72390" y="72390"/>
              <a:ext cx="15009930" cy="4162018"/>
            </a:xfrm>
            <a:custGeom>
              <a:avLst/>
              <a:gdLst/>
              <a:ahLst/>
              <a:cxnLst/>
              <a:rect l="l" t="t" r="r" b="b"/>
              <a:pathLst>
                <a:path w="15009930" h="4162018">
                  <a:moveTo>
                    <a:pt x="0" y="0"/>
                  </a:moveTo>
                  <a:lnTo>
                    <a:pt x="15009930" y="0"/>
                  </a:lnTo>
                  <a:lnTo>
                    <a:pt x="15009930" y="4162018"/>
                  </a:lnTo>
                  <a:lnTo>
                    <a:pt x="0" y="4162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0"/>
              <a:ext cx="15154709" cy="4306798"/>
            </a:xfrm>
            <a:custGeom>
              <a:avLst/>
              <a:gdLst/>
              <a:ahLst/>
              <a:cxnLst/>
              <a:rect l="l" t="t" r="r" b="b"/>
              <a:pathLst>
                <a:path w="15154709" h="4306798">
                  <a:moveTo>
                    <a:pt x="15009929" y="4162018"/>
                  </a:moveTo>
                  <a:lnTo>
                    <a:pt x="15154709" y="4162018"/>
                  </a:lnTo>
                  <a:lnTo>
                    <a:pt x="15154709" y="4306798"/>
                  </a:lnTo>
                  <a:lnTo>
                    <a:pt x="15009929" y="4306798"/>
                  </a:lnTo>
                  <a:lnTo>
                    <a:pt x="15009929" y="416201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62018"/>
                  </a:lnTo>
                  <a:lnTo>
                    <a:pt x="0" y="4162018"/>
                  </a:lnTo>
                  <a:lnTo>
                    <a:pt x="0" y="144780"/>
                  </a:lnTo>
                  <a:close/>
                  <a:moveTo>
                    <a:pt x="0" y="4162018"/>
                  </a:moveTo>
                  <a:lnTo>
                    <a:pt x="144780" y="4162018"/>
                  </a:lnTo>
                  <a:lnTo>
                    <a:pt x="144780" y="4306798"/>
                  </a:lnTo>
                  <a:lnTo>
                    <a:pt x="0" y="4306798"/>
                  </a:lnTo>
                  <a:lnTo>
                    <a:pt x="0" y="4162018"/>
                  </a:lnTo>
                  <a:close/>
                  <a:moveTo>
                    <a:pt x="15009929" y="144780"/>
                  </a:moveTo>
                  <a:lnTo>
                    <a:pt x="15154709" y="144780"/>
                  </a:lnTo>
                  <a:lnTo>
                    <a:pt x="15154709" y="4162018"/>
                  </a:lnTo>
                  <a:lnTo>
                    <a:pt x="15009929" y="4162018"/>
                  </a:lnTo>
                  <a:lnTo>
                    <a:pt x="15009929" y="144780"/>
                  </a:lnTo>
                  <a:close/>
                  <a:moveTo>
                    <a:pt x="144780" y="4162018"/>
                  </a:moveTo>
                  <a:lnTo>
                    <a:pt x="15009929" y="4162018"/>
                  </a:lnTo>
                  <a:lnTo>
                    <a:pt x="15009929" y="4306798"/>
                  </a:lnTo>
                  <a:lnTo>
                    <a:pt x="144780" y="4306798"/>
                  </a:lnTo>
                  <a:lnTo>
                    <a:pt x="144780" y="4162018"/>
                  </a:lnTo>
                  <a:close/>
                  <a:moveTo>
                    <a:pt x="15009929" y="0"/>
                  </a:moveTo>
                  <a:lnTo>
                    <a:pt x="15154709" y="0"/>
                  </a:lnTo>
                  <a:lnTo>
                    <a:pt x="15154709" y="144780"/>
                  </a:lnTo>
                  <a:lnTo>
                    <a:pt x="15009929" y="144780"/>
                  </a:lnTo>
                  <a:lnTo>
                    <a:pt x="150099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009929" y="0"/>
                  </a:lnTo>
                  <a:lnTo>
                    <a:pt x="150099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AutoShape 37"/>
          <p:cNvSpPr/>
          <p:nvPr/>
        </p:nvSpPr>
        <p:spPr>
          <a:xfrm>
            <a:off x="9782331" y="7832125"/>
            <a:ext cx="4542524" cy="149363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>
            <a:off x="11574074" y="6595765"/>
            <a:ext cx="967190" cy="973125"/>
            <a:chOff x="0" y="0"/>
            <a:chExt cx="1289587" cy="1297500"/>
          </a:xfrm>
        </p:grpSpPr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7"/>
            <a:srcRect l="367" r="367"/>
            <a:stretch>
              <a:fillRect/>
            </a:stretch>
          </p:blipFill>
          <p:spPr>
            <a:xfrm>
              <a:off x="0" y="0"/>
              <a:ext cx="1289587" cy="1297500"/>
            </a:xfrm>
            <a:prstGeom prst="rect">
              <a:avLst/>
            </a:prstGeom>
          </p:spPr>
        </p:pic>
        <p:sp>
          <p:nvSpPr>
            <p:cNvPr id="40" name="TextBox 40"/>
            <p:cNvSpPr txBox="1"/>
            <p:nvPr/>
          </p:nvSpPr>
          <p:spPr>
            <a:xfrm>
              <a:off x="257897" y="277275"/>
              <a:ext cx="77379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191919"/>
                  </a:solidFill>
                  <a:latin typeface="Telegraf Bold Bold"/>
                </a:rPr>
                <a:t>E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0181097" y="8227340"/>
            <a:ext cx="4138408" cy="49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191919"/>
                </a:solidFill>
                <a:latin typeface="Telegraf"/>
              </a:rPr>
              <a:t>All of the above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612169" y="7673407"/>
            <a:ext cx="4900546" cy="1392680"/>
            <a:chOff x="0" y="0"/>
            <a:chExt cx="15154709" cy="4306798"/>
          </a:xfrm>
        </p:grpSpPr>
        <p:sp>
          <p:nvSpPr>
            <p:cNvPr id="43" name="Freeform 43"/>
            <p:cNvSpPr/>
            <p:nvPr/>
          </p:nvSpPr>
          <p:spPr>
            <a:xfrm>
              <a:off x="72390" y="72390"/>
              <a:ext cx="15009930" cy="4162018"/>
            </a:xfrm>
            <a:custGeom>
              <a:avLst/>
              <a:gdLst/>
              <a:ahLst/>
              <a:cxnLst/>
              <a:rect l="l" t="t" r="r" b="b"/>
              <a:pathLst>
                <a:path w="15009930" h="4162018">
                  <a:moveTo>
                    <a:pt x="0" y="0"/>
                  </a:moveTo>
                  <a:lnTo>
                    <a:pt x="15009930" y="0"/>
                  </a:lnTo>
                  <a:lnTo>
                    <a:pt x="15009930" y="4162018"/>
                  </a:lnTo>
                  <a:lnTo>
                    <a:pt x="0" y="4162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0" y="0"/>
              <a:ext cx="15154709" cy="4306798"/>
            </a:xfrm>
            <a:custGeom>
              <a:avLst/>
              <a:gdLst/>
              <a:ahLst/>
              <a:cxnLst/>
              <a:rect l="l" t="t" r="r" b="b"/>
              <a:pathLst>
                <a:path w="15154709" h="4306798">
                  <a:moveTo>
                    <a:pt x="15009929" y="4162018"/>
                  </a:moveTo>
                  <a:lnTo>
                    <a:pt x="15154709" y="4162018"/>
                  </a:lnTo>
                  <a:lnTo>
                    <a:pt x="15154709" y="4306798"/>
                  </a:lnTo>
                  <a:lnTo>
                    <a:pt x="15009929" y="4306798"/>
                  </a:lnTo>
                  <a:lnTo>
                    <a:pt x="15009929" y="416201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62018"/>
                  </a:lnTo>
                  <a:lnTo>
                    <a:pt x="0" y="4162018"/>
                  </a:lnTo>
                  <a:lnTo>
                    <a:pt x="0" y="144780"/>
                  </a:lnTo>
                  <a:close/>
                  <a:moveTo>
                    <a:pt x="0" y="4162018"/>
                  </a:moveTo>
                  <a:lnTo>
                    <a:pt x="144780" y="4162018"/>
                  </a:lnTo>
                  <a:lnTo>
                    <a:pt x="144780" y="4306798"/>
                  </a:lnTo>
                  <a:lnTo>
                    <a:pt x="0" y="4306798"/>
                  </a:lnTo>
                  <a:lnTo>
                    <a:pt x="0" y="4162018"/>
                  </a:lnTo>
                  <a:close/>
                  <a:moveTo>
                    <a:pt x="15009929" y="144780"/>
                  </a:moveTo>
                  <a:lnTo>
                    <a:pt x="15154709" y="144780"/>
                  </a:lnTo>
                  <a:lnTo>
                    <a:pt x="15154709" y="4162018"/>
                  </a:lnTo>
                  <a:lnTo>
                    <a:pt x="15009929" y="4162018"/>
                  </a:lnTo>
                  <a:lnTo>
                    <a:pt x="15009929" y="144780"/>
                  </a:lnTo>
                  <a:close/>
                  <a:moveTo>
                    <a:pt x="144780" y="4162018"/>
                  </a:moveTo>
                  <a:lnTo>
                    <a:pt x="15009929" y="4162018"/>
                  </a:lnTo>
                  <a:lnTo>
                    <a:pt x="15009929" y="4306798"/>
                  </a:lnTo>
                  <a:lnTo>
                    <a:pt x="144780" y="4306798"/>
                  </a:lnTo>
                  <a:lnTo>
                    <a:pt x="144780" y="4162018"/>
                  </a:lnTo>
                  <a:close/>
                  <a:moveTo>
                    <a:pt x="15009929" y="0"/>
                  </a:moveTo>
                  <a:lnTo>
                    <a:pt x="15154709" y="0"/>
                  </a:lnTo>
                  <a:lnTo>
                    <a:pt x="15154709" y="144780"/>
                  </a:lnTo>
                  <a:lnTo>
                    <a:pt x="15009929" y="144780"/>
                  </a:lnTo>
                  <a:lnTo>
                    <a:pt x="150099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009929" y="0"/>
                  </a:lnTo>
                  <a:lnTo>
                    <a:pt x="150099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AutoShape 45"/>
          <p:cNvSpPr/>
          <p:nvPr/>
        </p:nvSpPr>
        <p:spPr>
          <a:xfrm>
            <a:off x="3787104" y="7832125"/>
            <a:ext cx="4542524" cy="149363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46" name="TextBox 46"/>
          <p:cNvSpPr txBox="1"/>
          <p:nvPr/>
        </p:nvSpPr>
        <p:spPr>
          <a:xfrm>
            <a:off x="3993238" y="8227340"/>
            <a:ext cx="4138408" cy="49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191919"/>
                </a:solidFill>
                <a:latin typeface="Telegraf"/>
              </a:rPr>
              <a:t>Hopefully pretty cool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2541264" y="5098726"/>
            <a:ext cx="4900546" cy="1392680"/>
            <a:chOff x="0" y="0"/>
            <a:chExt cx="15154709" cy="4306798"/>
          </a:xfrm>
        </p:grpSpPr>
        <p:sp>
          <p:nvSpPr>
            <p:cNvPr id="48" name="Freeform 48"/>
            <p:cNvSpPr/>
            <p:nvPr/>
          </p:nvSpPr>
          <p:spPr>
            <a:xfrm>
              <a:off x="72390" y="72390"/>
              <a:ext cx="15009930" cy="4162018"/>
            </a:xfrm>
            <a:custGeom>
              <a:avLst/>
              <a:gdLst/>
              <a:ahLst/>
              <a:cxnLst/>
              <a:rect l="l" t="t" r="r" b="b"/>
              <a:pathLst>
                <a:path w="15009930" h="4162018">
                  <a:moveTo>
                    <a:pt x="0" y="0"/>
                  </a:moveTo>
                  <a:lnTo>
                    <a:pt x="15009930" y="0"/>
                  </a:lnTo>
                  <a:lnTo>
                    <a:pt x="15009930" y="4162018"/>
                  </a:lnTo>
                  <a:lnTo>
                    <a:pt x="0" y="4162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0" y="0"/>
              <a:ext cx="15154709" cy="4306798"/>
            </a:xfrm>
            <a:custGeom>
              <a:avLst/>
              <a:gdLst/>
              <a:ahLst/>
              <a:cxnLst/>
              <a:rect l="l" t="t" r="r" b="b"/>
              <a:pathLst>
                <a:path w="15154709" h="4306798">
                  <a:moveTo>
                    <a:pt x="15009929" y="4162018"/>
                  </a:moveTo>
                  <a:lnTo>
                    <a:pt x="15154709" y="4162018"/>
                  </a:lnTo>
                  <a:lnTo>
                    <a:pt x="15154709" y="4306798"/>
                  </a:lnTo>
                  <a:lnTo>
                    <a:pt x="15009929" y="4306798"/>
                  </a:lnTo>
                  <a:lnTo>
                    <a:pt x="15009929" y="416201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62018"/>
                  </a:lnTo>
                  <a:lnTo>
                    <a:pt x="0" y="4162018"/>
                  </a:lnTo>
                  <a:lnTo>
                    <a:pt x="0" y="144780"/>
                  </a:lnTo>
                  <a:close/>
                  <a:moveTo>
                    <a:pt x="0" y="4162018"/>
                  </a:moveTo>
                  <a:lnTo>
                    <a:pt x="144780" y="4162018"/>
                  </a:lnTo>
                  <a:lnTo>
                    <a:pt x="144780" y="4306798"/>
                  </a:lnTo>
                  <a:lnTo>
                    <a:pt x="0" y="4306798"/>
                  </a:lnTo>
                  <a:lnTo>
                    <a:pt x="0" y="4162018"/>
                  </a:lnTo>
                  <a:close/>
                  <a:moveTo>
                    <a:pt x="15009929" y="144780"/>
                  </a:moveTo>
                  <a:lnTo>
                    <a:pt x="15154709" y="144780"/>
                  </a:lnTo>
                  <a:lnTo>
                    <a:pt x="15154709" y="4162018"/>
                  </a:lnTo>
                  <a:lnTo>
                    <a:pt x="15009929" y="4162018"/>
                  </a:lnTo>
                  <a:lnTo>
                    <a:pt x="15009929" y="144780"/>
                  </a:lnTo>
                  <a:close/>
                  <a:moveTo>
                    <a:pt x="144780" y="4162018"/>
                  </a:moveTo>
                  <a:lnTo>
                    <a:pt x="15009929" y="4162018"/>
                  </a:lnTo>
                  <a:lnTo>
                    <a:pt x="15009929" y="4306798"/>
                  </a:lnTo>
                  <a:lnTo>
                    <a:pt x="144780" y="4306798"/>
                  </a:lnTo>
                  <a:lnTo>
                    <a:pt x="144780" y="4162018"/>
                  </a:lnTo>
                  <a:close/>
                  <a:moveTo>
                    <a:pt x="15009929" y="0"/>
                  </a:moveTo>
                  <a:lnTo>
                    <a:pt x="15154709" y="0"/>
                  </a:lnTo>
                  <a:lnTo>
                    <a:pt x="15154709" y="144780"/>
                  </a:lnTo>
                  <a:lnTo>
                    <a:pt x="15009929" y="144780"/>
                  </a:lnTo>
                  <a:lnTo>
                    <a:pt x="150099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009929" y="0"/>
                  </a:lnTo>
                  <a:lnTo>
                    <a:pt x="150099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" name="AutoShape 50"/>
          <p:cNvSpPr/>
          <p:nvPr/>
        </p:nvSpPr>
        <p:spPr>
          <a:xfrm>
            <a:off x="12716199" y="5257444"/>
            <a:ext cx="4542524" cy="149363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51" name="TextBox 51"/>
          <p:cNvSpPr txBox="1"/>
          <p:nvPr/>
        </p:nvSpPr>
        <p:spPr>
          <a:xfrm>
            <a:off x="12922333" y="5283911"/>
            <a:ext cx="4138408" cy="1417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191919"/>
                </a:solidFill>
                <a:latin typeface="Telegraf"/>
              </a:rPr>
              <a:t>Different versions of the metaverse will integrate into one</a:t>
            </a:r>
          </a:p>
        </p:txBody>
      </p:sp>
      <p:pic>
        <p:nvPicPr>
          <p:cNvPr id="56" name="btnInknoeActivityCp2">
            <a:extLst>
              <a:ext uri="{FF2B5EF4-FFF2-40B4-BE49-F238E27FC236}">
                <a16:creationId xmlns:a16="http://schemas.microsoft.com/office/drawing/2014/main" id="{19F42620-1258-93C0-B6A9-E08272BECD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96" y="9241601"/>
            <a:ext cx="2753693" cy="7200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421" t="6123" b="52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1889" y="-1676783"/>
            <a:ext cx="3557378" cy="408894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825757" y="5581837"/>
            <a:ext cx="5832342" cy="1392680"/>
            <a:chOff x="0" y="0"/>
            <a:chExt cx="18036243" cy="4306798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17891464" cy="4162018"/>
            </a:xfrm>
            <a:custGeom>
              <a:avLst/>
              <a:gdLst/>
              <a:ahLst/>
              <a:cxnLst/>
              <a:rect l="l" t="t" r="r" b="b"/>
              <a:pathLst>
                <a:path w="17891464" h="4162018">
                  <a:moveTo>
                    <a:pt x="0" y="0"/>
                  </a:moveTo>
                  <a:lnTo>
                    <a:pt x="17891464" y="0"/>
                  </a:lnTo>
                  <a:lnTo>
                    <a:pt x="17891464" y="4162018"/>
                  </a:lnTo>
                  <a:lnTo>
                    <a:pt x="0" y="4162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8036243" cy="4306798"/>
            </a:xfrm>
            <a:custGeom>
              <a:avLst/>
              <a:gdLst/>
              <a:ahLst/>
              <a:cxnLst/>
              <a:rect l="l" t="t" r="r" b="b"/>
              <a:pathLst>
                <a:path w="18036243" h="4306798">
                  <a:moveTo>
                    <a:pt x="17891463" y="4162018"/>
                  </a:moveTo>
                  <a:lnTo>
                    <a:pt x="18036243" y="4162018"/>
                  </a:lnTo>
                  <a:lnTo>
                    <a:pt x="18036243" y="4306798"/>
                  </a:lnTo>
                  <a:lnTo>
                    <a:pt x="17891463" y="4306798"/>
                  </a:lnTo>
                  <a:lnTo>
                    <a:pt x="17891463" y="416201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62018"/>
                  </a:lnTo>
                  <a:lnTo>
                    <a:pt x="0" y="4162018"/>
                  </a:lnTo>
                  <a:lnTo>
                    <a:pt x="0" y="144780"/>
                  </a:lnTo>
                  <a:close/>
                  <a:moveTo>
                    <a:pt x="0" y="4162018"/>
                  </a:moveTo>
                  <a:lnTo>
                    <a:pt x="144780" y="4162018"/>
                  </a:lnTo>
                  <a:lnTo>
                    <a:pt x="144780" y="4306798"/>
                  </a:lnTo>
                  <a:lnTo>
                    <a:pt x="0" y="4306798"/>
                  </a:lnTo>
                  <a:lnTo>
                    <a:pt x="0" y="4162018"/>
                  </a:lnTo>
                  <a:close/>
                  <a:moveTo>
                    <a:pt x="17891463" y="144780"/>
                  </a:moveTo>
                  <a:lnTo>
                    <a:pt x="18036243" y="144780"/>
                  </a:lnTo>
                  <a:lnTo>
                    <a:pt x="18036243" y="4162018"/>
                  </a:lnTo>
                  <a:lnTo>
                    <a:pt x="17891463" y="4162018"/>
                  </a:lnTo>
                  <a:lnTo>
                    <a:pt x="17891463" y="144780"/>
                  </a:lnTo>
                  <a:close/>
                  <a:moveTo>
                    <a:pt x="144780" y="4162018"/>
                  </a:moveTo>
                  <a:lnTo>
                    <a:pt x="17891463" y="4162018"/>
                  </a:lnTo>
                  <a:lnTo>
                    <a:pt x="17891463" y="4306798"/>
                  </a:lnTo>
                  <a:lnTo>
                    <a:pt x="144780" y="4306798"/>
                  </a:lnTo>
                  <a:lnTo>
                    <a:pt x="144780" y="4162018"/>
                  </a:lnTo>
                  <a:close/>
                  <a:moveTo>
                    <a:pt x="17891463" y="0"/>
                  </a:moveTo>
                  <a:lnTo>
                    <a:pt x="18036243" y="0"/>
                  </a:lnTo>
                  <a:lnTo>
                    <a:pt x="18036243" y="144780"/>
                  </a:lnTo>
                  <a:lnTo>
                    <a:pt x="17891463" y="144780"/>
                  </a:lnTo>
                  <a:lnTo>
                    <a:pt x="178914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891463" y="0"/>
                  </a:lnTo>
                  <a:lnTo>
                    <a:pt x="178914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CC6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3031413" y="5334515"/>
            <a:ext cx="5777550" cy="144436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825757" y="7557063"/>
            <a:ext cx="5832342" cy="1392680"/>
            <a:chOff x="0" y="0"/>
            <a:chExt cx="18036243" cy="4306798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17891464" cy="4162018"/>
            </a:xfrm>
            <a:custGeom>
              <a:avLst/>
              <a:gdLst/>
              <a:ahLst/>
              <a:cxnLst/>
              <a:rect l="l" t="t" r="r" b="b"/>
              <a:pathLst>
                <a:path w="17891464" h="4162018">
                  <a:moveTo>
                    <a:pt x="0" y="0"/>
                  </a:moveTo>
                  <a:lnTo>
                    <a:pt x="17891464" y="0"/>
                  </a:lnTo>
                  <a:lnTo>
                    <a:pt x="17891464" y="4162018"/>
                  </a:lnTo>
                  <a:lnTo>
                    <a:pt x="0" y="4162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8036243" cy="4306798"/>
            </a:xfrm>
            <a:custGeom>
              <a:avLst/>
              <a:gdLst/>
              <a:ahLst/>
              <a:cxnLst/>
              <a:rect l="l" t="t" r="r" b="b"/>
              <a:pathLst>
                <a:path w="18036243" h="4306798">
                  <a:moveTo>
                    <a:pt x="17891463" y="4162018"/>
                  </a:moveTo>
                  <a:lnTo>
                    <a:pt x="18036243" y="4162018"/>
                  </a:lnTo>
                  <a:lnTo>
                    <a:pt x="18036243" y="4306798"/>
                  </a:lnTo>
                  <a:lnTo>
                    <a:pt x="17891463" y="4306798"/>
                  </a:lnTo>
                  <a:lnTo>
                    <a:pt x="17891463" y="416201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62018"/>
                  </a:lnTo>
                  <a:lnTo>
                    <a:pt x="0" y="4162018"/>
                  </a:lnTo>
                  <a:lnTo>
                    <a:pt x="0" y="144780"/>
                  </a:lnTo>
                  <a:close/>
                  <a:moveTo>
                    <a:pt x="0" y="4162018"/>
                  </a:moveTo>
                  <a:lnTo>
                    <a:pt x="144780" y="4162018"/>
                  </a:lnTo>
                  <a:lnTo>
                    <a:pt x="144780" y="4306798"/>
                  </a:lnTo>
                  <a:lnTo>
                    <a:pt x="0" y="4306798"/>
                  </a:lnTo>
                  <a:lnTo>
                    <a:pt x="0" y="4162018"/>
                  </a:lnTo>
                  <a:close/>
                  <a:moveTo>
                    <a:pt x="17891463" y="144780"/>
                  </a:moveTo>
                  <a:lnTo>
                    <a:pt x="18036243" y="144780"/>
                  </a:lnTo>
                  <a:lnTo>
                    <a:pt x="18036243" y="4162018"/>
                  </a:lnTo>
                  <a:lnTo>
                    <a:pt x="17891463" y="4162018"/>
                  </a:lnTo>
                  <a:lnTo>
                    <a:pt x="17891463" y="144780"/>
                  </a:lnTo>
                  <a:close/>
                  <a:moveTo>
                    <a:pt x="144780" y="4162018"/>
                  </a:moveTo>
                  <a:lnTo>
                    <a:pt x="17891463" y="4162018"/>
                  </a:lnTo>
                  <a:lnTo>
                    <a:pt x="17891463" y="4306798"/>
                  </a:lnTo>
                  <a:lnTo>
                    <a:pt x="144780" y="4306798"/>
                  </a:lnTo>
                  <a:lnTo>
                    <a:pt x="144780" y="4162018"/>
                  </a:lnTo>
                  <a:close/>
                  <a:moveTo>
                    <a:pt x="17891463" y="0"/>
                  </a:moveTo>
                  <a:lnTo>
                    <a:pt x="18036243" y="0"/>
                  </a:lnTo>
                  <a:lnTo>
                    <a:pt x="18036243" y="144780"/>
                  </a:lnTo>
                  <a:lnTo>
                    <a:pt x="17891463" y="144780"/>
                  </a:lnTo>
                  <a:lnTo>
                    <a:pt x="178914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891463" y="0"/>
                  </a:lnTo>
                  <a:lnTo>
                    <a:pt x="178914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CC6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3031413" y="7309741"/>
            <a:ext cx="5777550" cy="144436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9479038" y="5581837"/>
            <a:ext cx="5832342" cy="1392680"/>
            <a:chOff x="0" y="0"/>
            <a:chExt cx="18036243" cy="4306798"/>
          </a:xfrm>
        </p:grpSpPr>
        <p:sp>
          <p:nvSpPr>
            <p:cNvPr id="13" name="Freeform 13"/>
            <p:cNvSpPr/>
            <p:nvPr/>
          </p:nvSpPr>
          <p:spPr>
            <a:xfrm>
              <a:off x="72390" y="72390"/>
              <a:ext cx="17891464" cy="4162018"/>
            </a:xfrm>
            <a:custGeom>
              <a:avLst/>
              <a:gdLst/>
              <a:ahLst/>
              <a:cxnLst/>
              <a:rect l="l" t="t" r="r" b="b"/>
              <a:pathLst>
                <a:path w="17891464" h="4162018">
                  <a:moveTo>
                    <a:pt x="0" y="0"/>
                  </a:moveTo>
                  <a:lnTo>
                    <a:pt x="17891464" y="0"/>
                  </a:lnTo>
                  <a:lnTo>
                    <a:pt x="17891464" y="4162018"/>
                  </a:lnTo>
                  <a:lnTo>
                    <a:pt x="0" y="4162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18036243" cy="4306798"/>
            </a:xfrm>
            <a:custGeom>
              <a:avLst/>
              <a:gdLst/>
              <a:ahLst/>
              <a:cxnLst/>
              <a:rect l="l" t="t" r="r" b="b"/>
              <a:pathLst>
                <a:path w="18036243" h="4306798">
                  <a:moveTo>
                    <a:pt x="17891463" y="4162018"/>
                  </a:moveTo>
                  <a:lnTo>
                    <a:pt x="18036243" y="4162018"/>
                  </a:lnTo>
                  <a:lnTo>
                    <a:pt x="18036243" y="4306798"/>
                  </a:lnTo>
                  <a:lnTo>
                    <a:pt x="17891463" y="4306798"/>
                  </a:lnTo>
                  <a:lnTo>
                    <a:pt x="17891463" y="416201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62018"/>
                  </a:lnTo>
                  <a:lnTo>
                    <a:pt x="0" y="4162018"/>
                  </a:lnTo>
                  <a:lnTo>
                    <a:pt x="0" y="144780"/>
                  </a:lnTo>
                  <a:close/>
                  <a:moveTo>
                    <a:pt x="0" y="4162018"/>
                  </a:moveTo>
                  <a:lnTo>
                    <a:pt x="144780" y="4162018"/>
                  </a:lnTo>
                  <a:lnTo>
                    <a:pt x="144780" y="4306798"/>
                  </a:lnTo>
                  <a:lnTo>
                    <a:pt x="0" y="4306798"/>
                  </a:lnTo>
                  <a:lnTo>
                    <a:pt x="0" y="4162018"/>
                  </a:lnTo>
                  <a:close/>
                  <a:moveTo>
                    <a:pt x="17891463" y="144780"/>
                  </a:moveTo>
                  <a:lnTo>
                    <a:pt x="18036243" y="144780"/>
                  </a:lnTo>
                  <a:lnTo>
                    <a:pt x="18036243" y="4162018"/>
                  </a:lnTo>
                  <a:lnTo>
                    <a:pt x="17891463" y="4162018"/>
                  </a:lnTo>
                  <a:lnTo>
                    <a:pt x="17891463" y="144780"/>
                  </a:lnTo>
                  <a:close/>
                  <a:moveTo>
                    <a:pt x="144780" y="4162018"/>
                  </a:moveTo>
                  <a:lnTo>
                    <a:pt x="17891463" y="4162018"/>
                  </a:lnTo>
                  <a:lnTo>
                    <a:pt x="17891463" y="4306798"/>
                  </a:lnTo>
                  <a:lnTo>
                    <a:pt x="144780" y="4306798"/>
                  </a:lnTo>
                  <a:lnTo>
                    <a:pt x="144780" y="4162018"/>
                  </a:lnTo>
                  <a:close/>
                  <a:moveTo>
                    <a:pt x="17891463" y="0"/>
                  </a:moveTo>
                  <a:lnTo>
                    <a:pt x="18036243" y="0"/>
                  </a:lnTo>
                  <a:lnTo>
                    <a:pt x="18036243" y="144780"/>
                  </a:lnTo>
                  <a:lnTo>
                    <a:pt x="17891463" y="144780"/>
                  </a:lnTo>
                  <a:lnTo>
                    <a:pt x="178914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891463" y="0"/>
                  </a:lnTo>
                  <a:lnTo>
                    <a:pt x="178914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CC6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AutoShape 15"/>
          <p:cNvSpPr/>
          <p:nvPr/>
        </p:nvSpPr>
        <p:spPr>
          <a:xfrm>
            <a:off x="9684694" y="5334515"/>
            <a:ext cx="5777550" cy="144436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9479038" y="7557063"/>
            <a:ext cx="5832342" cy="1392680"/>
            <a:chOff x="0" y="0"/>
            <a:chExt cx="18036243" cy="4306798"/>
          </a:xfrm>
        </p:grpSpPr>
        <p:sp>
          <p:nvSpPr>
            <p:cNvPr id="17" name="Freeform 17"/>
            <p:cNvSpPr/>
            <p:nvPr/>
          </p:nvSpPr>
          <p:spPr>
            <a:xfrm>
              <a:off x="72390" y="72390"/>
              <a:ext cx="17891464" cy="4162018"/>
            </a:xfrm>
            <a:custGeom>
              <a:avLst/>
              <a:gdLst/>
              <a:ahLst/>
              <a:cxnLst/>
              <a:rect l="l" t="t" r="r" b="b"/>
              <a:pathLst>
                <a:path w="17891464" h="4162018">
                  <a:moveTo>
                    <a:pt x="0" y="0"/>
                  </a:moveTo>
                  <a:lnTo>
                    <a:pt x="17891464" y="0"/>
                  </a:lnTo>
                  <a:lnTo>
                    <a:pt x="17891464" y="4162018"/>
                  </a:lnTo>
                  <a:lnTo>
                    <a:pt x="0" y="4162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18036243" cy="4306798"/>
            </a:xfrm>
            <a:custGeom>
              <a:avLst/>
              <a:gdLst/>
              <a:ahLst/>
              <a:cxnLst/>
              <a:rect l="l" t="t" r="r" b="b"/>
              <a:pathLst>
                <a:path w="18036243" h="4306798">
                  <a:moveTo>
                    <a:pt x="17891463" y="4162018"/>
                  </a:moveTo>
                  <a:lnTo>
                    <a:pt x="18036243" y="4162018"/>
                  </a:lnTo>
                  <a:lnTo>
                    <a:pt x="18036243" y="4306798"/>
                  </a:lnTo>
                  <a:lnTo>
                    <a:pt x="17891463" y="4306798"/>
                  </a:lnTo>
                  <a:lnTo>
                    <a:pt x="17891463" y="416201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62018"/>
                  </a:lnTo>
                  <a:lnTo>
                    <a:pt x="0" y="4162018"/>
                  </a:lnTo>
                  <a:lnTo>
                    <a:pt x="0" y="144780"/>
                  </a:lnTo>
                  <a:close/>
                  <a:moveTo>
                    <a:pt x="0" y="4162018"/>
                  </a:moveTo>
                  <a:lnTo>
                    <a:pt x="144780" y="4162018"/>
                  </a:lnTo>
                  <a:lnTo>
                    <a:pt x="144780" y="4306798"/>
                  </a:lnTo>
                  <a:lnTo>
                    <a:pt x="0" y="4306798"/>
                  </a:lnTo>
                  <a:lnTo>
                    <a:pt x="0" y="4162018"/>
                  </a:lnTo>
                  <a:close/>
                  <a:moveTo>
                    <a:pt x="17891463" y="144780"/>
                  </a:moveTo>
                  <a:lnTo>
                    <a:pt x="18036243" y="144780"/>
                  </a:lnTo>
                  <a:lnTo>
                    <a:pt x="18036243" y="4162018"/>
                  </a:lnTo>
                  <a:lnTo>
                    <a:pt x="17891463" y="4162018"/>
                  </a:lnTo>
                  <a:lnTo>
                    <a:pt x="17891463" y="144780"/>
                  </a:lnTo>
                  <a:close/>
                  <a:moveTo>
                    <a:pt x="144780" y="4162018"/>
                  </a:moveTo>
                  <a:lnTo>
                    <a:pt x="17891463" y="4162018"/>
                  </a:lnTo>
                  <a:lnTo>
                    <a:pt x="17891463" y="4306798"/>
                  </a:lnTo>
                  <a:lnTo>
                    <a:pt x="144780" y="4306798"/>
                  </a:lnTo>
                  <a:lnTo>
                    <a:pt x="144780" y="4162018"/>
                  </a:lnTo>
                  <a:close/>
                  <a:moveTo>
                    <a:pt x="17891463" y="0"/>
                  </a:moveTo>
                  <a:lnTo>
                    <a:pt x="18036243" y="0"/>
                  </a:lnTo>
                  <a:lnTo>
                    <a:pt x="18036243" y="144780"/>
                  </a:lnTo>
                  <a:lnTo>
                    <a:pt x="17891463" y="144780"/>
                  </a:lnTo>
                  <a:lnTo>
                    <a:pt x="178914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891463" y="0"/>
                  </a:lnTo>
                  <a:lnTo>
                    <a:pt x="178914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CC6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AutoShape 19"/>
          <p:cNvSpPr/>
          <p:nvPr/>
        </p:nvSpPr>
        <p:spPr>
          <a:xfrm>
            <a:off x="9684694" y="7309741"/>
            <a:ext cx="5777550" cy="144436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275121" y="5592989"/>
            <a:ext cx="907073" cy="975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A.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335814" y="5608219"/>
            <a:ext cx="4005076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91919"/>
                </a:solidFill>
                <a:latin typeface="Telegraf"/>
              </a:rPr>
              <a:t>Pokemon Go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75121" y="7568187"/>
            <a:ext cx="907073" cy="97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C.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335814" y="7583446"/>
            <a:ext cx="4005076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91919"/>
                </a:solidFill>
                <a:latin typeface="Telegraf"/>
              </a:rPr>
              <a:t>Geocaching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28402" y="5592961"/>
            <a:ext cx="907073" cy="97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B.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89095" y="5608219"/>
            <a:ext cx="4005076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91919"/>
                </a:solidFill>
                <a:latin typeface="Telegraf"/>
              </a:rPr>
              <a:t>Unreal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28402" y="7568187"/>
            <a:ext cx="907073" cy="97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D.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989095" y="7583446"/>
            <a:ext cx="4005076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91919"/>
                </a:solidFill>
                <a:latin typeface="Telegraf"/>
              </a:rPr>
              <a:t>Ingress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42326" y="1642272"/>
            <a:ext cx="12603348" cy="2626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ECC6FF"/>
                </a:solidFill>
                <a:latin typeface="Telegraf Bold"/>
              </a:rPr>
              <a:t>What has been a very popular game leading us to thie 3d virtual relatiy world?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155353">
            <a:off x="-2191111" y="8142340"/>
            <a:ext cx="4382221" cy="3604377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275912">
            <a:off x="16366495" y="2936381"/>
            <a:ext cx="3475135" cy="3528056"/>
          </a:xfrm>
          <a:prstGeom prst="rect">
            <a:avLst/>
          </a:prstGeom>
        </p:spPr>
      </p:pic>
      <p:pic>
        <p:nvPicPr>
          <p:cNvPr id="36" name="btnInknoeActivityCp2">
            <a:extLst>
              <a:ext uri="{FF2B5EF4-FFF2-40B4-BE49-F238E27FC236}">
                <a16:creationId xmlns:a16="http://schemas.microsoft.com/office/drawing/2014/main" id="{E806E550-9360-81AE-AB22-710FD94AE9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359" y="9134352"/>
            <a:ext cx="3023282" cy="7905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Background pattern&#10;&#10;Description automatically generated">
            <a:extLst>
              <a:ext uri="{FF2B5EF4-FFF2-40B4-BE49-F238E27FC236}">
                <a16:creationId xmlns:a16="http://schemas.microsoft.com/office/drawing/2014/main" id="{3183CE0A-72CE-4F76-9CBA-90D814140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422066" y="2820591"/>
            <a:ext cx="3674469" cy="366987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703423">
            <a:off x="10858695" y="-1738750"/>
            <a:ext cx="2044391" cy="39033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304923">
            <a:off x="677204" y="7455319"/>
            <a:ext cx="4573426" cy="427615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66070" y="2026550"/>
            <a:ext cx="13116280" cy="1773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ECC6FF"/>
                </a:solidFill>
                <a:latin typeface="Telegraf Bold"/>
              </a:rPr>
              <a:t>What is Facebook's approximate cost to make the metaverse?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825757" y="5580173"/>
            <a:ext cx="5832342" cy="1392680"/>
            <a:chOff x="0" y="0"/>
            <a:chExt cx="18036243" cy="4306798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17891464" cy="4162018"/>
            </a:xfrm>
            <a:custGeom>
              <a:avLst/>
              <a:gdLst/>
              <a:ahLst/>
              <a:cxnLst/>
              <a:rect l="l" t="t" r="r" b="b"/>
              <a:pathLst>
                <a:path w="17891464" h="4162018">
                  <a:moveTo>
                    <a:pt x="0" y="0"/>
                  </a:moveTo>
                  <a:lnTo>
                    <a:pt x="17891464" y="0"/>
                  </a:lnTo>
                  <a:lnTo>
                    <a:pt x="17891464" y="4162018"/>
                  </a:lnTo>
                  <a:lnTo>
                    <a:pt x="0" y="4162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8036243" cy="4306798"/>
            </a:xfrm>
            <a:custGeom>
              <a:avLst/>
              <a:gdLst/>
              <a:ahLst/>
              <a:cxnLst/>
              <a:rect l="l" t="t" r="r" b="b"/>
              <a:pathLst>
                <a:path w="18036243" h="4306798">
                  <a:moveTo>
                    <a:pt x="17891463" y="4162018"/>
                  </a:moveTo>
                  <a:lnTo>
                    <a:pt x="18036243" y="4162018"/>
                  </a:lnTo>
                  <a:lnTo>
                    <a:pt x="18036243" y="4306798"/>
                  </a:lnTo>
                  <a:lnTo>
                    <a:pt x="17891463" y="4306798"/>
                  </a:lnTo>
                  <a:lnTo>
                    <a:pt x="17891463" y="416201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62018"/>
                  </a:lnTo>
                  <a:lnTo>
                    <a:pt x="0" y="4162018"/>
                  </a:lnTo>
                  <a:lnTo>
                    <a:pt x="0" y="144780"/>
                  </a:lnTo>
                  <a:close/>
                  <a:moveTo>
                    <a:pt x="0" y="4162018"/>
                  </a:moveTo>
                  <a:lnTo>
                    <a:pt x="144780" y="4162018"/>
                  </a:lnTo>
                  <a:lnTo>
                    <a:pt x="144780" y="4306798"/>
                  </a:lnTo>
                  <a:lnTo>
                    <a:pt x="0" y="4306798"/>
                  </a:lnTo>
                  <a:lnTo>
                    <a:pt x="0" y="4162018"/>
                  </a:lnTo>
                  <a:close/>
                  <a:moveTo>
                    <a:pt x="17891463" y="144780"/>
                  </a:moveTo>
                  <a:lnTo>
                    <a:pt x="18036243" y="144780"/>
                  </a:lnTo>
                  <a:lnTo>
                    <a:pt x="18036243" y="4162018"/>
                  </a:lnTo>
                  <a:lnTo>
                    <a:pt x="17891463" y="4162018"/>
                  </a:lnTo>
                  <a:lnTo>
                    <a:pt x="17891463" y="144780"/>
                  </a:lnTo>
                  <a:close/>
                  <a:moveTo>
                    <a:pt x="144780" y="4162018"/>
                  </a:moveTo>
                  <a:lnTo>
                    <a:pt x="17891463" y="4162018"/>
                  </a:lnTo>
                  <a:lnTo>
                    <a:pt x="17891463" y="4306798"/>
                  </a:lnTo>
                  <a:lnTo>
                    <a:pt x="144780" y="4306798"/>
                  </a:lnTo>
                  <a:lnTo>
                    <a:pt x="144780" y="4162018"/>
                  </a:lnTo>
                  <a:close/>
                  <a:moveTo>
                    <a:pt x="17891463" y="0"/>
                  </a:moveTo>
                  <a:lnTo>
                    <a:pt x="18036243" y="0"/>
                  </a:lnTo>
                  <a:lnTo>
                    <a:pt x="18036243" y="144780"/>
                  </a:lnTo>
                  <a:lnTo>
                    <a:pt x="17891463" y="144780"/>
                  </a:lnTo>
                  <a:lnTo>
                    <a:pt x="178914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891463" y="0"/>
                  </a:lnTo>
                  <a:lnTo>
                    <a:pt x="178914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CC6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3031413" y="5332851"/>
            <a:ext cx="5777550" cy="144436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2825757" y="7555399"/>
            <a:ext cx="5832342" cy="1392680"/>
            <a:chOff x="0" y="0"/>
            <a:chExt cx="18036243" cy="4306798"/>
          </a:xfrm>
        </p:grpSpPr>
        <p:sp>
          <p:nvSpPr>
            <p:cNvPr id="13" name="Freeform 13"/>
            <p:cNvSpPr/>
            <p:nvPr/>
          </p:nvSpPr>
          <p:spPr>
            <a:xfrm>
              <a:off x="72390" y="72390"/>
              <a:ext cx="17891464" cy="4162018"/>
            </a:xfrm>
            <a:custGeom>
              <a:avLst/>
              <a:gdLst/>
              <a:ahLst/>
              <a:cxnLst/>
              <a:rect l="l" t="t" r="r" b="b"/>
              <a:pathLst>
                <a:path w="17891464" h="4162018">
                  <a:moveTo>
                    <a:pt x="0" y="0"/>
                  </a:moveTo>
                  <a:lnTo>
                    <a:pt x="17891464" y="0"/>
                  </a:lnTo>
                  <a:lnTo>
                    <a:pt x="17891464" y="4162018"/>
                  </a:lnTo>
                  <a:lnTo>
                    <a:pt x="0" y="4162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18036243" cy="4306798"/>
            </a:xfrm>
            <a:custGeom>
              <a:avLst/>
              <a:gdLst/>
              <a:ahLst/>
              <a:cxnLst/>
              <a:rect l="l" t="t" r="r" b="b"/>
              <a:pathLst>
                <a:path w="18036243" h="4306798">
                  <a:moveTo>
                    <a:pt x="17891463" y="4162018"/>
                  </a:moveTo>
                  <a:lnTo>
                    <a:pt x="18036243" y="4162018"/>
                  </a:lnTo>
                  <a:lnTo>
                    <a:pt x="18036243" y="4306798"/>
                  </a:lnTo>
                  <a:lnTo>
                    <a:pt x="17891463" y="4306798"/>
                  </a:lnTo>
                  <a:lnTo>
                    <a:pt x="17891463" y="416201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62018"/>
                  </a:lnTo>
                  <a:lnTo>
                    <a:pt x="0" y="4162018"/>
                  </a:lnTo>
                  <a:lnTo>
                    <a:pt x="0" y="144780"/>
                  </a:lnTo>
                  <a:close/>
                  <a:moveTo>
                    <a:pt x="0" y="4162018"/>
                  </a:moveTo>
                  <a:lnTo>
                    <a:pt x="144780" y="4162018"/>
                  </a:lnTo>
                  <a:lnTo>
                    <a:pt x="144780" y="4306798"/>
                  </a:lnTo>
                  <a:lnTo>
                    <a:pt x="0" y="4306798"/>
                  </a:lnTo>
                  <a:lnTo>
                    <a:pt x="0" y="4162018"/>
                  </a:lnTo>
                  <a:close/>
                  <a:moveTo>
                    <a:pt x="17891463" y="144780"/>
                  </a:moveTo>
                  <a:lnTo>
                    <a:pt x="18036243" y="144780"/>
                  </a:lnTo>
                  <a:lnTo>
                    <a:pt x="18036243" y="4162018"/>
                  </a:lnTo>
                  <a:lnTo>
                    <a:pt x="17891463" y="4162018"/>
                  </a:lnTo>
                  <a:lnTo>
                    <a:pt x="17891463" y="144780"/>
                  </a:lnTo>
                  <a:close/>
                  <a:moveTo>
                    <a:pt x="144780" y="4162018"/>
                  </a:moveTo>
                  <a:lnTo>
                    <a:pt x="17891463" y="4162018"/>
                  </a:lnTo>
                  <a:lnTo>
                    <a:pt x="17891463" y="4306798"/>
                  </a:lnTo>
                  <a:lnTo>
                    <a:pt x="144780" y="4306798"/>
                  </a:lnTo>
                  <a:lnTo>
                    <a:pt x="144780" y="4162018"/>
                  </a:lnTo>
                  <a:close/>
                  <a:moveTo>
                    <a:pt x="17891463" y="0"/>
                  </a:moveTo>
                  <a:lnTo>
                    <a:pt x="18036243" y="0"/>
                  </a:lnTo>
                  <a:lnTo>
                    <a:pt x="18036243" y="144780"/>
                  </a:lnTo>
                  <a:lnTo>
                    <a:pt x="17891463" y="144780"/>
                  </a:lnTo>
                  <a:lnTo>
                    <a:pt x="178914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891463" y="0"/>
                  </a:lnTo>
                  <a:lnTo>
                    <a:pt x="178914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CC6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AutoShape 15"/>
          <p:cNvSpPr/>
          <p:nvPr/>
        </p:nvSpPr>
        <p:spPr>
          <a:xfrm>
            <a:off x="3031413" y="7308077"/>
            <a:ext cx="5777550" cy="144436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9479038" y="5580173"/>
            <a:ext cx="5832342" cy="1392680"/>
            <a:chOff x="0" y="0"/>
            <a:chExt cx="18036243" cy="4306798"/>
          </a:xfrm>
        </p:grpSpPr>
        <p:sp>
          <p:nvSpPr>
            <p:cNvPr id="17" name="Freeform 17"/>
            <p:cNvSpPr/>
            <p:nvPr/>
          </p:nvSpPr>
          <p:spPr>
            <a:xfrm>
              <a:off x="72390" y="72390"/>
              <a:ext cx="17891464" cy="4162018"/>
            </a:xfrm>
            <a:custGeom>
              <a:avLst/>
              <a:gdLst/>
              <a:ahLst/>
              <a:cxnLst/>
              <a:rect l="l" t="t" r="r" b="b"/>
              <a:pathLst>
                <a:path w="17891464" h="4162018">
                  <a:moveTo>
                    <a:pt x="0" y="0"/>
                  </a:moveTo>
                  <a:lnTo>
                    <a:pt x="17891464" y="0"/>
                  </a:lnTo>
                  <a:lnTo>
                    <a:pt x="17891464" y="4162018"/>
                  </a:lnTo>
                  <a:lnTo>
                    <a:pt x="0" y="4162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18036243" cy="4306798"/>
            </a:xfrm>
            <a:custGeom>
              <a:avLst/>
              <a:gdLst/>
              <a:ahLst/>
              <a:cxnLst/>
              <a:rect l="l" t="t" r="r" b="b"/>
              <a:pathLst>
                <a:path w="18036243" h="4306798">
                  <a:moveTo>
                    <a:pt x="17891463" y="4162018"/>
                  </a:moveTo>
                  <a:lnTo>
                    <a:pt x="18036243" y="4162018"/>
                  </a:lnTo>
                  <a:lnTo>
                    <a:pt x="18036243" y="4306798"/>
                  </a:lnTo>
                  <a:lnTo>
                    <a:pt x="17891463" y="4306798"/>
                  </a:lnTo>
                  <a:lnTo>
                    <a:pt x="17891463" y="416201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62018"/>
                  </a:lnTo>
                  <a:lnTo>
                    <a:pt x="0" y="4162018"/>
                  </a:lnTo>
                  <a:lnTo>
                    <a:pt x="0" y="144780"/>
                  </a:lnTo>
                  <a:close/>
                  <a:moveTo>
                    <a:pt x="0" y="4162018"/>
                  </a:moveTo>
                  <a:lnTo>
                    <a:pt x="144780" y="4162018"/>
                  </a:lnTo>
                  <a:lnTo>
                    <a:pt x="144780" y="4306798"/>
                  </a:lnTo>
                  <a:lnTo>
                    <a:pt x="0" y="4306798"/>
                  </a:lnTo>
                  <a:lnTo>
                    <a:pt x="0" y="4162018"/>
                  </a:lnTo>
                  <a:close/>
                  <a:moveTo>
                    <a:pt x="17891463" y="144780"/>
                  </a:moveTo>
                  <a:lnTo>
                    <a:pt x="18036243" y="144780"/>
                  </a:lnTo>
                  <a:lnTo>
                    <a:pt x="18036243" y="4162018"/>
                  </a:lnTo>
                  <a:lnTo>
                    <a:pt x="17891463" y="4162018"/>
                  </a:lnTo>
                  <a:lnTo>
                    <a:pt x="17891463" y="144780"/>
                  </a:lnTo>
                  <a:close/>
                  <a:moveTo>
                    <a:pt x="144780" y="4162018"/>
                  </a:moveTo>
                  <a:lnTo>
                    <a:pt x="17891463" y="4162018"/>
                  </a:lnTo>
                  <a:lnTo>
                    <a:pt x="17891463" y="4306798"/>
                  </a:lnTo>
                  <a:lnTo>
                    <a:pt x="144780" y="4306798"/>
                  </a:lnTo>
                  <a:lnTo>
                    <a:pt x="144780" y="4162018"/>
                  </a:lnTo>
                  <a:close/>
                  <a:moveTo>
                    <a:pt x="17891463" y="0"/>
                  </a:moveTo>
                  <a:lnTo>
                    <a:pt x="18036243" y="0"/>
                  </a:lnTo>
                  <a:lnTo>
                    <a:pt x="18036243" y="144780"/>
                  </a:lnTo>
                  <a:lnTo>
                    <a:pt x="17891463" y="144780"/>
                  </a:lnTo>
                  <a:lnTo>
                    <a:pt x="178914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891463" y="0"/>
                  </a:lnTo>
                  <a:lnTo>
                    <a:pt x="178914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CC6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AutoShape 19"/>
          <p:cNvSpPr/>
          <p:nvPr/>
        </p:nvSpPr>
        <p:spPr>
          <a:xfrm>
            <a:off x="9684694" y="5332851"/>
            <a:ext cx="5777550" cy="144436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9479038" y="7555399"/>
            <a:ext cx="5832342" cy="1392680"/>
            <a:chOff x="0" y="0"/>
            <a:chExt cx="18036243" cy="4306798"/>
          </a:xfrm>
        </p:grpSpPr>
        <p:sp>
          <p:nvSpPr>
            <p:cNvPr id="21" name="Freeform 21"/>
            <p:cNvSpPr/>
            <p:nvPr/>
          </p:nvSpPr>
          <p:spPr>
            <a:xfrm>
              <a:off x="72390" y="72390"/>
              <a:ext cx="17891464" cy="4162018"/>
            </a:xfrm>
            <a:custGeom>
              <a:avLst/>
              <a:gdLst/>
              <a:ahLst/>
              <a:cxnLst/>
              <a:rect l="l" t="t" r="r" b="b"/>
              <a:pathLst>
                <a:path w="17891464" h="4162018">
                  <a:moveTo>
                    <a:pt x="0" y="0"/>
                  </a:moveTo>
                  <a:lnTo>
                    <a:pt x="17891464" y="0"/>
                  </a:lnTo>
                  <a:lnTo>
                    <a:pt x="17891464" y="4162018"/>
                  </a:lnTo>
                  <a:lnTo>
                    <a:pt x="0" y="41620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E7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18036243" cy="4306798"/>
            </a:xfrm>
            <a:custGeom>
              <a:avLst/>
              <a:gdLst/>
              <a:ahLst/>
              <a:cxnLst/>
              <a:rect l="l" t="t" r="r" b="b"/>
              <a:pathLst>
                <a:path w="18036243" h="4306798">
                  <a:moveTo>
                    <a:pt x="17891463" y="4162018"/>
                  </a:moveTo>
                  <a:lnTo>
                    <a:pt x="18036243" y="4162018"/>
                  </a:lnTo>
                  <a:lnTo>
                    <a:pt x="18036243" y="4306798"/>
                  </a:lnTo>
                  <a:lnTo>
                    <a:pt x="17891463" y="4306798"/>
                  </a:lnTo>
                  <a:lnTo>
                    <a:pt x="17891463" y="416201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62018"/>
                  </a:lnTo>
                  <a:lnTo>
                    <a:pt x="0" y="4162018"/>
                  </a:lnTo>
                  <a:lnTo>
                    <a:pt x="0" y="144780"/>
                  </a:lnTo>
                  <a:close/>
                  <a:moveTo>
                    <a:pt x="0" y="4162018"/>
                  </a:moveTo>
                  <a:lnTo>
                    <a:pt x="144780" y="4162018"/>
                  </a:lnTo>
                  <a:lnTo>
                    <a:pt x="144780" y="4306798"/>
                  </a:lnTo>
                  <a:lnTo>
                    <a:pt x="0" y="4306798"/>
                  </a:lnTo>
                  <a:lnTo>
                    <a:pt x="0" y="4162018"/>
                  </a:lnTo>
                  <a:close/>
                  <a:moveTo>
                    <a:pt x="17891463" y="144780"/>
                  </a:moveTo>
                  <a:lnTo>
                    <a:pt x="18036243" y="144780"/>
                  </a:lnTo>
                  <a:lnTo>
                    <a:pt x="18036243" y="4162018"/>
                  </a:lnTo>
                  <a:lnTo>
                    <a:pt x="17891463" y="4162018"/>
                  </a:lnTo>
                  <a:lnTo>
                    <a:pt x="17891463" y="144780"/>
                  </a:lnTo>
                  <a:close/>
                  <a:moveTo>
                    <a:pt x="144780" y="4162018"/>
                  </a:moveTo>
                  <a:lnTo>
                    <a:pt x="17891463" y="4162018"/>
                  </a:lnTo>
                  <a:lnTo>
                    <a:pt x="17891463" y="4306798"/>
                  </a:lnTo>
                  <a:lnTo>
                    <a:pt x="144780" y="4306798"/>
                  </a:lnTo>
                  <a:lnTo>
                    <a:pt x="144780" y="4162018"/>
                  </a:lnTo>
                  <a:close/>
                  <a:moveTo>
                    <a:pt x="17891463" y="0"/>
                  </a:moveTo>
                  <a:lnTo>
                    <a:pt x="18036243" y="0"/>
                  </a:lnTo>
                  <a:lnTo>
                    <a:pt x="18036243" y="144780"/>
                  </a:lnTo>
                  <a:lnTo>
                    <a:pt x="17891463" y="144780"/>
                  </a:lnTo>
                  <a:lnTo>
                    <a:pt x="178914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891463" y="0"/>
                  </a:lnTo>
                  <a:lnTo>
                    <a:pt x="178914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CC6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AutoShape 23"/>
          <p:cNvSpPr/>
          <p:nvPr/>
        </p:nvSpPr>
        <p:spPr>
          <a:xfrm>
            <a:off x="9684694" y="7308077"/>
            <a:ext cx="5777550" cy="144436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3275121" y="5591325"/>
            <a:ext cx="907073" cy="975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A.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335814" y="5606555"/>
            <a:ext cx="4322285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191919"/>
                </a:solidFill>
                <a:latin typeface="Telegraf"/>
              </a:rPr>
              <a:t>10 million USD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275121" y="7566523"/>
            <a:ext cx="907073" cy="97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C.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335814" y="7581782"/>
            <a:ext cx="4322285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91919"/>
                </a:solidFill>
                <a:latin typeface="Telegraf"/>
              </a:rPr>
              <a:t>10 billion USD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28402" y="5591297"/>
            <a:ext cx="907073" cy="97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B.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989095" y="5606555"/>
            <a:ext cx="443297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91919"/>
                </a:solidFill>
                <a:latin typeface="Telegraf"/>
              </a:rPr>
              <a:t>50 million USD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928402" y="7566551"/>
            <a:ext cx="907073" cy="975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710">
                <a:solidFill>
                  <a:srgbClr val="7455F7"/>
                </a:solidFill>
                <a:latin typeface="Telegraf Bold"/>
              </a:rPr>
              <a:t>A.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989095" y="7581782"/>
            <a:ext cx="4322285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91919"/>
                </a:solidFill>
                <a:latin typeface="Telegraf"/>
              </a:rPr>
              <a:t>20 billion USD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669558" y="-218123"/>
            <a:ext cx="18223141" cy="9889181"/>
            <a:chOff x="0" y="0"/>
            <a:chExt cx="232442220" cy="12613978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32442221" cy="126139786"/>
            </a:xfrm>
            <a:custGeom>
              <a:avLst/>
              <a:gdLst/>
              <a:ahLst/>
              <a:cxnLst/>
              <a:rect l="l" t="t" r="r" b="b"/>
              <a:pathLst>
                <a:path w="232442221" h="126139786">
                  <a:moveTo>
                    <a:pt x="232216151" y="0"/>
                  </a:moveTo>
                  <a:lnTo>
                    <a:pt x="0" y="0"/>
                  </a:lnTo>
                  <a:lnTo>
                    <a:pt x="0" y="126139786"/>
                  </a:lnTo>
                  <a:lnTo>
                    <a:pt x="232442221" y="126139786"/>
                  </a:lnTo>
                  <a:lnTo>
                    <a:pt x="232442221" y="0"/>
                  </a:lnTo>
                  <a:lnTo>
                    <a:pt x="232216151" y="0"/>
                  </a:lnTo>
                  <a:close/>
                  <a:moveTo>
                    <a:pt x="232216151" y="125913728"/>
                  </a:moveTo>
                  <a:lnTo>
                    <a:pt x="228600" y="125913728"/>
                  </a:lnTo>
                  <a:lnTo>
                    <a:pt x="228600" y="228600"/>
                  </a:lnTo>
                  <a:lnTo>
                    <a:pt x="232216151" y="228600"/>
                  </a:lnTo>
                  <a:lnTo>
                    <a:pt x="232216151" y="1259137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8" name="btnInknoeActivityCp2">
            <a:extLst>
              <a:ext uri="{FF2B5EF4-FFF2-40B4-BE49-F238E27FC236}">
                <a16:creationId xmlns:a16="http://schemas.microsoft.com/office/drawing/2014/main" id="{329743CE-E668-5C71-5D88-E8B5EAB271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425" y="9166857"/>
            <a:ext cx="2751150" cy="719363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CTIVITYMODEL" val="{&quot;$type&quot;:&quot;ClassPoint2.Core.Model.Activity, ClassPoint2.Core&quot;,&quot;ActivityId&quot;:null,&quot;Name&quot;:&quot;MultipleChoice&quot;,&quot;ActivityType&quot;:0,&quot;Width&quot;:0.0,&quot;Height&quot;:0.0,&quot;Graphics&quot;:null,&quot;ActivityBase&quot;:{&quot;$type&quot;:&quot;ClassPoint2.Core.DTO.Activities.MultipleChoiceActivity, ClassPoint2.Core&quot;,&quot;mcChoices&quot;:{&quot;$type&quot;:&quot;System.Collections.Generic.List`1[[System.String, mscorlib]], mscorlib&quot;,&quot;$values&quot;:[&quot;A&quot;,&quot;B&quot;,&quot;C&quot;,&quot;D&quot;]},&quot;mcIsAllowSelectMultiple&quot;:true,&quot;mcCorrectAnswers&quot;:{&quot;$type&quot;:&quot;System.Collections.Generic.List`1[[System.String, mscorlib]], mscorlib&quot;,&quot;$values&quot;:[&quot;D&quot;]},&quot;isQuizMode&quot;:false,&quot;correctPoints&quot;:0,&quot;correctSpeedBonus&quot;:null,&quot;HasCorrectAnswers&quot;:true,&quot;activityId&quot;:&quot;mc20240503081032369ZBSY&quot;,&quot;activityType&quot;:&quot;Multiple Choice&quot;,&quot;countdown&quot;:30,&quot;StartWithSlide&quot;:true,&quot;CanMinimize&quot;:true,&quot;CanCountDown&quot;:true},&quot;IsLocked&quot;:false,&quot;IsMappedFromCp1&quot;:false,&quot;IsQuizMode&quot;:false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CTIVITYMODEL" val="{&quot;$type&quot;:&quot;ClassPoint2.Core.Model.Activity, ClassPoint2.Core&quot;,&quot;ActivityId&quot;:null,&quot;Name&quot;:&quot;MultipleChoice&quot;,&quot;ActivityType&quot;:0,&quot;Width&quot;:0.0,&quot;Height&quot;:0.0,&quot;Graphics&quot;:null,&quot;ActivityBase&quot;:{&quot;$type&quot;:&quot;ClassPoint2.Core.DTO.Activities.MultipleChoiceActivity, ClassPoint2.Core&quot;,&quot;mcChoices&quot;:{&quot;$type&quot;:&quot;System.Collections.Generic.List`1[[System.String, mscorlib]], mscorlib&quot;,&quot;$values&quot;:[&quot;A&quot;,&quot;B&quot;,&quot;C&quot;,&quot;D&quot;]},&quot;mcIsAllowSelectMultiple&quot;:true,&quot;mcCorrectAnswers&quot;:{&quot;$type&quot;:&quot;System.Collections.Generic.List`1[[System.String, mscorlib]], mscorlib&quot;,&quot;$values&quot;:[&quot;A&quot;,&quot;B&quot;]},&quot;isQuizMode&quot;:false,&quot;correctPoints&quot;:null,&quot;correctSpeedBonus&quot;:null,&quot;HasCorrectAnswers&quot;:true,&quot;activityId&quot;:&quot;mc20240503081115317GSQC&quot;,&quot;activityType&quot;:&quot;Multiple Choice&quot;,&quot;countdown&quot;:30,&quot;StartWithSlide&quot;:true,&quot;CanMinimize&quot;:true,&quot;CanCountDown&quot;:true},&quot;IsLocked&quot;:false,&quot;IsMappedFromCp1&quot;:false,&quot;IsQuizMode&quot;:false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CTIVITYMODEL" val="{&quot;$type&quot;:&quot;ClassPoint2.Core.Model.Activity, ClassPoint2.Core&quot;,&quot;ActivityId&quot;:&quot;mc20240502170734737GLXS&quot;,&quot;Name&quot;:&quot;MultipleChoice&quot;,&quot;ActivityType&quot;:0,&quot;Width&quot;:0.0,&quot;Height&quot;:0.0,&quot;Graphics&quot;:null,&quot;ActivityBase&quot;:{&quot;$type&quot;:&quot;ClassPoint2.Core.DTO.Activities.MultipleChoiceActivity, ClassPoint2.Core&quot;,&quot;mcChoices&quot;:{&quot;$type&quot;:&quot;System.Collections.Generic.List`1[[System.String, mscorlib]], mscorlib&quot;,&quot;$values&quot;:[&quot;A&quot;,&quot;B&quot;,&quot;C&quot;,&quot;D&quot;]},&quot;mcIsAllowSelectMultiple&quot;:false,&quot;mcCorrectAnswers&quot;:{&quot;$type&quot;:&quot;System.Collections.Generic.List`1[[System.String, mscorlib]], mscorlib&quot;,&quot;$values&quot;:[&quot;C&quot;]},&quot;isQuizMode&quot;:false,&quot;correctPoints&quot;:null,&quot;correctSpeedBonus&quot;:null,&quot;HasCorrectAnswers&quot;:true,&quot;activityId&quot;:null,&quot;activityType&quot;:&quot;Multiple Choice&quot;,&quot;countdown&quot;:30,&quot;StartWithSlide&quot;:true,&quot;CanMinimize&quot;:true,&quot;CanCountDown&quot;:true},&quot;IsLocked&quot;:false,&quot;IsMappedFromCp1&quot;:false,&quot;IsQuizMode&quot;:false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CTIVITYMODEL" val="{&quot;$type&quot;:&quot;ClassPoint2.Core.Model.Activity, ClassPoint2.Core&quot;,&quot;ActivityId&quot;:null,&quot;Name&quot;:&quot;MultipleChoice&quot;,&quot;ActivityType&quot;:0,&quot;Width&quot;:0.0,&quot;Height&quot;:0.0,&quot;Graphics&quot;:null,&quot;ActivityBase&quot;:{&quot;$type&quot;:&quot;ClassPoint2.Core.DTO.Activities.MultipleChoiceActivity, ClassPoint2.Core&quot;,&quot;mcChoices&quot;:{&quot;$type&quot;:&quot;System.Collections.Generic.List`1[[System.String, mscorlib]], mscorlib&quot;,&quot;$values&quot;:[&quot;A&quot;,&quot;B&quot;,&quot;C&quot;,&quot;D&quot;]},&quot;mcIsAllowSelectMultiple&quot;:false,&quot;mcCorrectAnswers&quot;:{&quot;$type&quot;:&quot;System.Collections.Generic.List`1[[System.String, mscorlib]], mscorlib&quot;,&quot;$values&quot;:[&quot;C&quot;]},&quot;isQuizMode&quot;:false,&quot;correctPoints&quot;:null,&quot;correctSpeedBonus&quot;:null,&quot;HasCorrectAnswers&quot;:true,&quot;activityId&quot;:null,&quot;activityType&quot;:&quot;Multiple Choice&quot;,&quot;countdown&quot;:30,&quot;StartWithSlide&quot;:true,&quot;CanMinimize&quot;:true,&quot;CanCountDown&quot;:true},&quot;IsLocked&quot;:false,&quot;IsMappedFromCp1&quot;:false,&quot;IsQuizMode&quot;:false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CTIVITYMODEL" val="{&quot;$type&quot;:&quot;ClassPoint2.Core.Model.Activity, ClassPoint2.Core&quot;,&quot;ActivityId&quot;:&quot;mc20240502170749173RJEI&quot;,&quot;Name&quot;:&quot;MultipleChoice&quot;,&quot;ActivityType&quot;:0,&quot;Width&quot;:0.0,&quot;Height&quot;:0.0,&quot;Graphics&quot;:null,&quot;ActivityBase&quot;:{&quot;$type&quot;:&quot;ClassPoint2.Core.DTO.Activities.MultipleChoiceActivity, ClassPoint2.Core&quot;,&quot;mcChoices&quot;:{&quot;$type&quot;:&quot;System.Collections.Generic.List`1[[System.String, mscorlib]], mscorlib&quot;,&quot;$values&quot;:[&quot;A&quot;,&quot;B&quot;,&quot;C&quot;,&quot;D&quot;,&quot;E&quot;]},&quot;mcIsAllowSelectMultiple&quot;:false,&quot;mcCorrectAnswers&quot;:{&quot;$type&quot;:&quot;System.Collections.Generic.List`1[[System.String, mscorlib]], mscorlib&quot;,&quot;$values&quot;:[&quot;E&quot;]},&quot;isQuizMode&quot;:false,&quot;correctPoints&quot;:null,&quot;correctSpeedBonus&quot;:null,&quot;HasCorrectAnswers&quot;:true,&quot;activityId&quot;:null,&quot;activityType&quot;:&quot;Multiple Choice&quot;,&quot;countdown&quot;:30,&quot;StartWithSlide&quot;:true,&quot;CanMinimize&quot;:true,&quot;CanCountDown&quot;:true},&quot;IsLocked&quot;:false,&quot;IsMappedFromCp1&quot;:false,&quot;IsQuizMode&quot;:false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CTIVITYMODEL" val="{&quot;$type&quot;:&quot;ClassPoint2.Core.Model.Activity, ClassPoint2.Core&quot;,&quot;ActivityId&quot;:&quot;mc20240502170756025USCE&quot;,&quot;Name&quot;:&quot;MultipleChoice&quot;,&quot;ActivityType&quot;:0,&quot;Width&quot;:0.0,&quot;Height&quot;:0.0,&quot;Graphics&quot;:null,&quot;ActivityBase&quot;:{&quot;$type&quot;:&quot;ClassPoint2.Core.DTO.Activities.MultipleChoiceActivity, ClassPoint2.Core&quot;,&quot;mcChoices&quot;:{&quot;$type&quot;:&quot;System.Collections.Generic.List`1[[System.String, mscorlib]], mscorlib&quot;,&quot;$values&quot;:[&quot;A&quot;,&quot;B&quot;,&quot;C&quot;,&quot;D&quot;]},&quot;mcIsAllowSelectMultiple&quot;:false,&quot;mcCorrectAnswers&quot;:{&quot;$type&quot;:&quot;System.Collections.Generic.List`1[[System.String, mscorlib]], mscorlib&quot;,&quot;$values&quot;:[&quot;A&quot;]},&quot;isQuizMode&quot;:false,&quot;correctPoints&quot;:null,&quot;correctSpeedBonus&quot;:null,&quot;HasCorrectAnswers&quot;:true,&quot;activityId&quot;:null,&quot;activityType&quot;:&quot;Multiple Choice&quot;,&quot;countdown&quot;:30,&quot;StartWithSlide&quot;:true,&quot;CanMinimize&quot;:true,&quot;CanCountDown&quot;:true},&quot;IsLocked&quot;:false,&quot;IsMappedFromCp1&quot;:false,&quot;IsQuizMode&quot;:false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CTIVITYMODEL" val="{&quot;$type&quot;:&quot;ClassPoint2.Core.Model.Activity, ClassPoint2.Core&quot;,&quot;ActivityId&quot;:&quot;mc20240502170759998ZZJC&quot;,&quot;Name&quot;:&quot;MultipleChoice&quot;,&quot;ActivityType&quot;:0,&quot;Width&quot;:0.0,&quot;Height&quot;:0.0,&quot;Graphics&quot;:null,&quot;ActivityBase&quot;:{&quot;$type&quot;:&quot;ClassPoint2.Core.DTO.Activities.MultipleChoiceActivity, ClassPoint2.Core&quot;,&quot;mcChoices&quot;:{&quot;$type&quot;:&quot;System.Collections.Generic.List`1[[System.String, mscorlib]], mscorlib&quot;,&quot;$values&quot;:[&quot;A&quot;,&quot;B&quot;,&quot;C&quot;,&quot;D&quot;]},&quot;mcIsAllowSelectMultiple&quot;:false,&quot;mcCorrectAnswers&quot;:{&quot;$type&quot;:&quot;System.Collections.Generic.List`1[[System.String, mscorlib]], mscorlib&quot;,&quot;$values&quot;:[&quot;C&quot;]},&quot;isQuizMode&quot;:false,&quot;correctPoints&quot;:null,&quot;correctSpeedBonus&quot;:null,&quot;HasCorrectAnswers&quot;:true,&quot;activityId&quot;:null,&quot;activityType&quot;:&quot;Multiple Choice&quot;,&quot;countdown&quot;:30,&quot;StartWithSlide&quot;:true,&quot;CanMinimize&quot;:true,&quot;CanCountDown&quot;:true},&quot;IsLocked&quot;:false,&quot;IsMappedFromCp1&quot;:false,&quot;IsQuizMode&quot;:false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CTIVITYMODEL" val="{&quot;$type&quot;:&quot;ClassPoint2.Core.Model.Activity, ClassPoint2.Core&quot;,&quot;ActivityId&quot;:null,&quot;Name&quot;:&quot;MultipleChoice&quot;,&quot;ActivityType&quot;:0,&quot;Width&quot;:0.0,&quot;Height&quot;:0.0,&quot;Graphics&quot;:null,&quot;ActivityBase&quot;:{&quot;$type&quot;:&quot;ClassPoint2.Core.DTO.Activities.MultipleChoiceActivity, ClassPoint2.Core&quot;,&quot;mcChoices&quot;:{&quot;$type&quot;:&quot;System.Collections.Generic.List`1[[System.String, mscorlib]], mscorlib&quot;,&quot;$values&quot;:[&quot;A&quot;,&quot;B&quot;,&quot;C&quot;,&quot;D&quot;,&quot;E&quot;]},&quot;mcIsAllowSelectMultiple&quot;:true,&quot;mcCorrectAnswers&quot;:{&quot;$type&quot;:&quot;System.Collections.Generic.List`1[[System.String, mscorlib]], mscorlib&quot;,&quot;$values&quot;:[&quot;A&quot;,&quot;B&quot;,&quot;D&quot;,&quot;E&quot;]},&quot;isQuizMode&quot;:false,&quot;correctPoints&quot;:null,&quot;correctSpeedBonus&quot;:null,&quot;HasCorrectAnswers&quot;:true,&quot;activityId&quot;:null,&quot;activityType&quot;:&quot;Multiple Choice&quot;,&quot;countdown&quot;:30,&quot;StartWithSlide&quot;:true,&quot;CanMinimize&quot;:true,&quot;CanCountDown&quot;:true},&quot;IsLocked&quot;:false,&quot;IsMappedFromCp1&quot;:false,&quot;IsQuizMode&quot;:false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357</Words>
  <Application>Microsoft Office PowerPoint</Application>
  <PresentationFormat>Custom</PresentationFormat>
  <Paragraphs>80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Lucidity Expand</vt:lpstr>
      <vt:lpstr>Calibri</vt:lpstr>
      <vt:lpstr>Arial</vt:lpstr>
      <vt:lpstr>Telegraf Bold Bold</vt:lpstr>
      <vt:lpstr>Telegraf</vt:lpstr>
      <vt:lpstr>Telegraf Bold</vt:lpstr>
      <vt:lpstr>Telegraf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Metaverse Quiz Template</dc:title>
  <cp:lastModifiedBy>TATA NAGA NITIN (RA2111003010432)</cp:lastModifiedBy>
  <cp:revision>6</cp:revision>
  <dcterms:created xsi:type="dcterms:W3CDTF">2006-08-16T00:00:00Z</dcterms:created>
  <dcterms:modified xsi:type="dcterms:W3CDTF">2024-05-03T08:13:14Z</dcterms:modified>
  <dc:identifier>DAEyK8T3fQQ</dc:identifier>
</cp:coreProperties>
</file>